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31"/>
  </p:notesMasterIdLst>
  <p:handoutMasterIdLst>
    <p:handoutMasterId r:id="rId32"/>
  </p:handoutMasterIdLst>
  <p:sldIdLst>
    <p:sldId id="340" r:id="rId2"/>
    <p:sldId id="343" r:id="rId3"/>
    <p:sldId id="289" r:id="rId4"/>
    <p:sldId id="346" r:id="rId5"/>
    <p:sldId id="355" r:id="rId6"/>
    <p:sldId id="357" r:id="rId7"/>
    <p:sldId id="356" r:id="rId8"/>
    <p:sldId id="290" r:id="rId9"/>
    <p:sldId id="347" r:id="rId10"/>
    <p:sldId id="334" r:id="rId11"/>
    <p:sldId id="292" r:id="rId12"/>
    <p:sldId id="296" r:id="rId13"/>
    <p:sldId id="349" r:id="rId14"/>
    <p:sldId id="295" r:id="rId15"/>
    <p:sldId id="350" r:id="rId16"/>
    <p:sldId id="297" r:id="rId17"/>
    <p:sldId id="299" r:id="rId18"/>
    <p:sldId id="315" r:id="rId19"/>
    <p:sldId id="300" r:id="rId20"/>
    <p:sldId id="351" r:id="rId21"/>
    <p:sldId id="352" r:id="rId22"/>
    <p:sldId id="354" r:id="rId23"/>
    <p:sldId id="353" r:id="rId24"/>
    <p:sldId id="272" r:id="rId25"/>
    <p:sldId id="358" r:id="rId26"/>
    <p:sldId id="359" r:id="rId27"/>
    <p:sldId id="348" r:id="rId28"/>
    <p:sldId id="281" r:id="rId29"/>
    <p:sldId id="345" r:id="rId30"/>
  </p:sldIdLst>
  <p:sldSz cx="9144000" cy="6858000" type="screen4x3"/>
  <p:notesSz cx="6797675" cy="9926638"/>
  <p:defaultTextStyle>
    <a:defPPr>
      <a:defRPr lang="en-GB"/>
    </a:defPPr>
    <a:lvl1pPr algn="l" rtl="0" fontAlgn="base">
      <a:spcBef>
        <a:spcPct val="0"/>
      </a:spcBef>
      <a:spcAft>
        <a:spcPct val="0"/>
      </a:spcAft>
      <a:defRPr sz="1600" kern="1200">
        <a:solidFill>
          <a:schemeClr val="tx1"/>
        </a:solidFill>
        <a:latin typeface="Comic Sans MS" pitchFamily="66" charset="0"/>
        <a:ea typeface="+mn-ea"/>
        <a:cs typeface="+mn-cs"/>
      </a:defRPr>
    </a:lvl1pPr>
    <a:lvl2pPr marL="457200" algn="l" rtl="0" fontAlgn="base">
      <a:spcBef>
        <a:spcPct val="0"/>
      </a:spcBef>
      <a:spcAft>
        <a:spcPct val="0"/>
      </a:spcAft>
      <a:defRPr sz="1600" kern="1200">
        <a:solidFill>
          <a:schemeClr val="tx1"/>
        </a:solidFill>
        <a:latin typeface="Comic Sans MS" pitchFamily="66" charset="0"/>
        <a:ea typeface="+mn-ea"/>
        <a:cs typeface="+mn-cs"/>
      </a:defRPr>
    </a:lvl2pPr>
    <a:lvl3pPr marL="914400" algn="l" rtl="0" fontAlgn="base">
      <a:spcBef>
        <a:spcPct val="0"/>
      </a:spcBef>
      <a:spcAft>
        <a:spcPct val="0"/>
      </a:spcAft>
      <a:defRPr sz="1600" kern="1200">
        <a:solidFill>
          <a:schemeClr val="tx1"/>
        </a:solidFill>
        <a:latin typeface="Comic Sans MS" pitchFamily="66" charset="0"/>
        <a:ea typeface="+mn-ea"/>
        <a:cs typeface="+mn-cs"/>
      </a:defRPr>
    </a:lvl3pPr>
    <a:lvl4pPr marL="1371600" algn="l" rtl="0" fontAlgn="base">
      <a:spcBef>
        <a:spcPct val="0"/>
      </a:spcBef>
      <a:spcAft>
        <a:spcPct val="0"/>
      </a:spcAft>
      <a:defRPr sz="1600" kern="1200">
        <a:solidFill>
          <a:schemeClr val="tx1"/>
        </a:solidFill>
        <a:latin typeface="Comic Sans MS" pitchFamily="66" charset="0"/>
        <a:ea typeface="+mn-ea"/>
        <a:cs typeface="+mn-cs"/>
      </a:defRPr>
    </a:lvl4pPr>
    <a:lvl5pPr marL="1828800" algn="l" rtl="0" fontAlgn="base">
      <a:spcBef>
        <a:spcPct val="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0066"/>
    <a:srgbClr val="000066"/>
    <a:srgbClr val="003399"/>
    <a:srgbClr val="96A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0468" autoAdjust="0"/>
  </p:normalViewPr>
  <p:slideViewPr>
    <p:cSldViewPr>
      <p:cViewPr>
        <p:scale>
          <a:sx n="66" d="100"/>
          <a:sy n="66" d="100"/>
        </p:scale>
        <p:origin x="-2142" y="-2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57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45659" cy="495703"/>
          </a:xfrm>
          <a:prstGeom prst="rect">
            <a:avLst/>
          </a:prstGeom>
          <a:noFill/>
          <a:ln w="9525">
            <a:noFill/>
            <a:miter lim="800000"/>
            <a:headEnd/>
            <a:tailEnd/>
          </a:ln>
          <a:effectLst/>
        </p:spPr>
        <p:txBody>
          <a:bodyPr vert="horz" wrap="square" lIns="90635" tIns="45318" rIns="90635" bIns="45318" numCol="1" anchor="t" anchorCtr="0" compatLnSpc="1">
            <a:prstTxWarp prst="textNoShape">
              <a:avLst/>
            </a:prstTxWarp>
          </a:bodyPr>
          <a:lstStyle>
            <a:lvl1pPr eaLnBrk="0" hangingPunct="0">
              <a:defRPr sz="1200" dirty="0"/>
            </a:lvl1pPr>
          </a:lstStyle>
          <a:p>
            <a:pPr>
              <a:defRPr/>
            </a:pPr>
            <a:endParaRPr lang="en-GB"/>
          </a:p>
        </p:txBody>
      </p:sp>
      <p:sp>
        <p:nvSpPr>
          <p:cNvPr id="83971" name="Rectangle 3"/>
          <p:cNvSpPr>
            <a:spLocks noGrp="1" noChangeArrowheads="1"/>
          </p:cNvSpPr>
          <p:nvPr>
            <p:ph type="dt" sz="quarter" idx="1"/>
          </p:nvPr>
        </p:nvSpPr>
        <p:spPr bwMode="auto">
          <a:xfrm>
            <a:off x="3850443" y="0"/>
            <a:ext cx="2945659" cy="495703"/>
          </a:xfrm>
          <a:prstGeom prst="rect">
            <a:avLst/>
          </a:prstGeom>
          <a:noFill/>
          <a:ln w="9525">
            <a:noFill/>
            <a:miter lim="800000"/>
            <a:headEnd/>
            <a:tailEnd/>
          </a:ln>
          <a:effectLst/>
        </p:spPr>
        <p:txBody>
          <a:bodyPr vert="horz" wrap="square" lIns="90635" tIns="45318" rIns="90635" bIns="45318" numCol="1" anchor="t" anchorCtr="0" compatLnSpc="1">
            <a:prstTxWarp prst="textNoShape">
              <a:avLst/>
            </a:prstTxWarp>
          </a:bodyPr>
          <a:lstStyle>
            <a:lvl1pPr algn="r" eaLnBrk="0" hangingPunct="0">
              <a:defRPr sz="1200"/>
            </a:lvl1pPr>
          </a:lstStyle>
          <a:p>
            <a:pPr>
              <a:defRPr/>
            </a:pPr>
            <a:fld id="{9DE33025-0CD8-410B-A81E-0ADF0A8B4AEC}" type="datetimeFigureOut">
              <a:rPr lang="en-GB"/>
              <a:pPr>
                <a:defRPr/>
              </a:pPr>
              <a:t>30/10/2017</a:t>
            </a:fld>
            <a:endParaRPr lang="en-GB" dirty="0"/>
          </a:p>
        </p:txBody>
      </p:sp>
      <p:sp>
        <p:nvSpPr>
          <p:cNvPr id="83972" name="Rectangle 4"/>
          <p:cNvSpPr>
            <a:spLocks noGrp="1" noChangeArrowheads="1"/>
          </p:cNvSpPr>
          <p:nvPr>
            <p:ph type="ftr" sz="quarter" idx="2"/>
          </p:nvPr>
        </p:nvSpPr>
        <p:spPr bwMode="auto">
          <a:xfrm>
            <a:off x="0" y="9429362"/>
            <a:ext cx="2945659" cy="495703"/>
          </a:xfrm>
          <a:prstGeom prst="rect">
            <a:avLst/>
          </a:prstGeom>
          <a:noFill/>
          <a:ln w="9525">
            <a:noFill/>
            <a:miter lim="800000"/>
            <a:headEnd/>
            <a:tailEnd/>
          </a:ln>
          <a:effectLst/>
        </p:spPr>
        <p:txBody>
          <a:bodyPr vert="horz" wrap="square" lIns="90635" tIns="45318" rIns="90635" bIns="45318" numCol="1" anchor="b" anchorCtr="0" compatLnSpc="1">
            <a:prstTxWarp prst="textNoShape">
              <a:avLst/>
            </a:prstTxWarp>
          </a:bodyPr>
          <a:lstStyle>
            <a:lvl1pPr eaLnBrk="0" hangingPunct="0">
              <a:defRPr sz="1200" dirty="0"/>
            </a:lvl1pPr>
          </a:lstStyle>
          <a:p>
            <a:pPr>
              <a:defRPr/>
            </a:pPr>
            <a:endParaRPr lang="en-GB"/>
          </a:p>
        </p:txBody>
      </p:sp>
      <p:sp>
        <p:nvSpPr>
          <p:cNvPr id="83973" name="Rectangle 5"/>
          <p:cNvSpPr>
            <a:spLocks noGrp="1" noChangeArrowheads="1"/>
          </p:cNvSpPr>
          <p:nvPr>
            <p:ph type="sldNum" sz="quarter" idx="3"/>
          </p:nvPr>
        </p:nvSpPr>
        <p:spPr bwMode="auto">
          <a:xfrm>
            <a:off x="3850443" y="9429362"/>
            <a:ext cx="2945659" cy="495703"/>
          </a:xfrm>
          <a:prstGeom prst="rect">
            <a:avLst/>
          </a:prstGeom>
          <a:noFill/>
          <a:ln w="9525">
            <a:noFill/>
            <a:miter lim="800000"/>
            <a:headEnd/>
            <a:tailEnd/>
          </a:ln>
          <a:effectLst/>
        </p:spPr>
        <p:txBody>
          <a:bodyPr vert="horz" wrap="square" lIns="90635" tIns="45318" rIns="90635" bIns="45318" numCol="1" anchor="b" anchorCtr="0" compatLnSpc="1">
            <a:prstTxWarp prst="textNoShape">
              <a:avLst/>
            </a:prstTxWarp>
          </a:bodyPr>
          <a:lstStyle>
            <a:lvl1pPr algn="r" eaLnBrk="0" hangingPunct="0">
              <a:defRPr sz="1200"/>
            </a:lvl1pPr>
          </a:lstStyle>
          <a:p>
            <a:pPr>
              <a:defRPr/>
            </a:pPr>
            <a:fld id="{754E06E0-9C0B-4883-9FB1-7B5228C7092A}" type="slidenum">
              <a:rPr lang="en-GB"/>
              <a:pPr>
                <a:defRPr/>
              </a:pPr>
              <a:t>‹#›</a:t>
            </a:fld>
            <a:endParaRPr lang="en-GB" dirty="0"/>
          </a:p>
        </p:txBody>
      </p:sp>
    </p:spTree>
    <p:extLst>
      <p:ext uri="{BB962C8B-B14F-4D97-AF65-F5344CB8AC3E}">
        <p14:creationId xmlns:p14="http://schemas.microsoft.com/office/powerpoint/2010/main" val="1477478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5659" cy="495703"/>
          </a:xfrm>
          <a:prstGeom prst="rect">
            <a:avLst/>
          </a:prstGeom>
          <a:noFill/>
          <a:ln w="9525">
            <a:noFill/>
            <a:miter lim="800000"/>
            <a:headEnd/>
            <a:tailEnd/>
          </a:ln>
          <a:effectLst/>
        </p:spPr>
        <p:txBody>
          <a:bodyPr vert="horz" wrap="square" lIns="90635" tIns="45318" rIns="90635" bIns="45318" numCol="1" anchor="t" anchorCtr="0" compatLnSpc="1">
            <a:prstTxWarp prst="textNoShape">
              <a:avLst/>
            </a:prstTxWarp>
          </a:bodyPr>
          <a:lstStyle>
            <a:lvl1pPr>
              <a:defRPr sz="1200" dirty="0">
                <a:latin typeface="Arial" charset="0"/>
              </a:defRPr>
            </a:lvl1pPr>
          </a:lstStyle>
          <a:p>
            <a:pPr>
              <a:defRPr/>
            </a:pPr>
            <a:endParaRPr lang="en-GB"/>
          </a:p>
        </p:txBody>
      </p:sp>
      <p:sp>
        <p:nvSpPr>
          <p:cNvPr id="13315" name="Rectangle 3"/>
          <p:cNvSpPr>
            <a:spLocks noGrp="1" noChangeArrowheads="1"/>
          </p:cNvSpPr>
          <p:nvPr>
            <p:ph type="dt" idx="1"/>
          </p:nvPr>
        </p:nvSpPr>
        <p:spPr bwMode="auto">
          <a:xfrm>
            <a:off x="3850443" y="0"/>
            <a:ext cx="2945659" cy="495703"/>
          </a:xfrm>
          <a:prstGeom prst="rect">
            <a:avLst/>
          </a:prstGeom>
          <a:noFill/>
          <a:ln w="9525">
            <a:noFill/>
            <a:miter lim="800000"/>
            <a:headEnd/>
            <a:tailEnd/>
          </a:ln>
          <a:effectLst/>
        </p:spPr>
        <p:txBody>
          <a:bodyPr vert="horz" wrap="square" lIns="90635" tIns="45318" rIns="90635" bIns="45318" numCol="1" anchor="t" anchorCtr="0" compatLnSpc="1">
            <a:prstTxWarp prst="textNoShape">
              <a:avLst/>
            </a:prstTxWarp>
          </a:bodyPr>
          <a:lstStyle>
            <a:lvl1pPr algn="r">
              <a:defRPr sz="1200" dirty="0">
                <a:latin typeface="Arial" charset="0"/>
              </a:defRPr>
            </a:lvl1pPr>
          </a:lstStyle>
          <a:p>
            <a:pPr>
              <a:defRPr/>
            </a:pPr>
            <a:endParaRPr lang="en-GB"/>
          </a:p>
        </p:txBody>
      </p:sp>
      <p:sp>
        <p:nvSpPr>
          <p:cNvPr id="378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79768" y="4714681"/>
            <a:ext cx="5438140" cy="4467617"/>
          </a:xfrm>
          <a:prstGeom prst="rect">
            <a:avLst/>
          </a:prstGeom>
          <a:noFill/>
          <a:ln w="9525">
            <a:noFill/>
            <a:miter lim="800000"/>
            <a:headEnd/>
            <a:tailEnd/>
          </a:ln>
          <a:effectLst/>
        </p:spPr>
        <p:txBody>
          <a:bodyPr vert="horz" wrap="square" lIns="90635" tIns="45318" rIns="90635" bIns="4531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318" name="Rectangle 6"/>
          <p:cNvSpPr>
            <a:spLocks noGrp="1" noChangeArrowheads="1"/>
          </p:cNvSpPr>
          <p:nvPr>
            <p:ph type="ftr" sz="quarter" idx="4"/>
          </p:nvPr>
        </p:nvSpPr>
        <p:spPr bwMode="auto">
          <a:xfrm>
            <a:off x="0" y="9429362"/>
            <a:ext cx="2945659" cy="495703"/>
          </a:xfrm>
          <a:prstGeom prst="rect">
            <a:avLst/>
          </a:prstGeom>
          <a:noFill/>
          <a:ln w="9525">
            <a:noFill/>
            <a:miter lim="800000"/>
            <a:headEnd/>
            <a:tailEnd/>
          </a:ln>
          <a:effectLst/>
        </p:spPr>
        <p:txBody>
          <a:bodyPr vert="horz" wrap="square" lIns="90635" tIns="45318" rIns="90635" bIns="45318" numCol="1" anchor="b" anchorCtr="0" compatLnSpc="1">
            <a:prstTxWarp prst="textNoShape">
              <a:avLst/>
            </a:prstTxWarp>
          </a:bodyPr>
          <a:lstStyle>
            <a:lvl1pPr>
              <a:defRPr sz="1200" dirty="0">
                <a:latin typeface="Arial" charset="0"/>
              </a:defRPr>
            </a:lvl1pPr>
          </a:lstStyle>
          <a:p>
            <a:pPr>
              <a:defRPr/>
            </a:pPr>
            <a:endParaRPr lang="en-GB"/>
          </a:p>
        </p:txBody>
      </p:sp>
      <p:sp>
        <p:nvSpPr>
          <p:cNvPr id="13319" name="Rectangle 7"/>
          <p:cNvSpPr>
            <a:spLocks noGrp="1" noChangeArrowheads="1"/>
          </p:cNvSpPr>
          <p:nvPr>
            <p:ph type="sldNum" sz="quarter" idx="5"/>
          </p:nvPr>
        </p:nvSpPr>
        <p:spPr bwMode="auto">
          <a:xfrm>
            <a:off x="3850443" y="9429362"/>
            <a:ext cx="2945659" cy="495703"/>
          </a:xfrm>
          <a:prstGeom prst="rect">
            <a:avLst/>
          </a:prstGeom>
          <a:noFill/>
          <a:ln w="9525">
            <a:noFill/>
            <a:miter lim="800000"/>
            <a:headEnd/>
            <a:tailEnd/>
          </a:ln>
          <a:effectLst/>
        </p:spPr>
        <p:txBody>
          <a:bodyPr vert="horz" wrap="square" lIns="90635" tIns="45318" rIns="90635" bIns="45318" numCol="1" anchor="b" anchorCtr="0" compatLnSpc="1">
            <a:prstTxWarp prst="textNoShape">
              <a:avLst/>
            </a:prstTxWarp>
          </a:bodyPr>
          <a:lstStyle>
            <a:lvl1pPr algn="r">
              <a:defRPr sz="1200">
                <a:latin typeface="Arial" charset="0"/>
              </a:defRPr>
            </a:lvl1pPr>
          </a:lstStyle>
          <a:p>
            <a:pPr>
              <a:defRPr/>
            </a:pPr>
            <a:fld id="{56BA8D7D-8219-44BB-B6C9-341F3D6CD89C}" type="slidenum">
              <a:rPr lang="en-GB"/>
              <a:pPr>
                <a:defRPr/>
              </a:pPr>
              <a:t>‹#›</a:t>
            </a:fld>
            <a:endParaRPr lang="en-GB" dirty="0"/>
          </a:p>
        </p:txBody>
      </p:sp>
    </p:spTree>
    <p:extLst>
      <p:ext uri="{BB962C8B-B14F-4D97-AF65-F5344CB8AC3E}">
        <p14:creationId xmlns:p14="http://schemas.microsoft.com/office/powerpoint/2010/main" val="2636902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80A033B-F32A-409B-A70F-F06EACB9114D}" type="slidenum">
              <a:rPr lang="en-GB" smtClean="0"/>
              <a:pPr/>
              <a:t>8</a:t>
            </a:fld>
            <a:endParaRPr lang="en-GB"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06357" y="4714681"/>
            <a:ext cx="4984962" cy="4467617"/>
          </a:xfrm>
          <a:noFill/>
          <a:ln/>
        </p:spPr>
        <p:txBody>
          <a:bodyPr/>
          <a:lstStyle/>
          <a:p>
            <a:pPr eaLnBrk="1" hangingPunct="1"/>
            <a:endParaRPr lang="en-US" dirty="0" smtClean="0"/>
          </a:p>
        </p:txBody>
      </p:sp>
    </p:spTree>
    <p:extLst>
      <p:ext uri="{BB962C8B-B14F-4D97-AF65-F5344CB8AC3E}">
        <p14:creationId xmlns:p14="http://schemas.microsoft.com/office/powerpoint/2010/main" val="395101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007BD42-906A-41BA-BEF1-84132A9739DA}" type="slidenum">
              <a:rPr lang="en-GB" smtClean="0"/>
              <a:pPr/>
              <a:t>11</a:t>
            </a:fld>
            <a:endParaRPr lang="en-GB"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06357" y="4714681"/>
            <a:ext cx="4984962" cy="4467617"/>
          </a:xfrm>
          <a:noFill/>
          <a:ln/>
        </p:spPr>
        <p:txBody>
          <a:bodyPr/>
          <a:lstStyle/>
          <a:p>
            <a:pPr eaLnBrk="1" hangingPunct="1"/>
            <a:endParaRPr lang="en-US" smtClean="0"/>
          </a:p>
        </p:txBody>
      </p:sp>
    </p:spTree>
    <p:extLst>
      <p:ext uri="{BB962C8B-B14F-4D97-AF65-F5344CB8AC3E}">
        <p14:creationId xmlns:p14="http://schemas.microsoft.com/office/powerpoint/2010/main" val="191400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4376640-A12C-426B-A859-207B818C427F}" type="slidenum">
              <a:rPr lang="en-GB" smtClean="0"/>
              <a:pPr/>
              <a:t>12</a:t>
            </a:fld>
            <a:endParaRPr lang="en-GB"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06357" y="4714681"/>
            <a:ext cx="4984962" cy="4467617"/>
          </a:xfrm>
          <a:noFill/>
          <a:ln/>
        </p:spPr>
        <p:txBody>
          <a:bodyPr/>
          <a:lstStyle/>
          <a:p>
            <a:pPr eaLnBrk="1" hangingPunct="1"/>
            <a:endParaRPr lang="en-US" smtClean="0"/>
          </a:p>
        </p:txBody>
      </p:sp>
    </p:spTree>
    <p:extLst>
      <p:ext uri="{BB962C8B-B14F-4D97-AF65-F5344CB8AC3E}">
        <p14:creationId xmlns:p14="http://schemas.microsoft.com/office/powerpoint/2010/main" val="404505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8D2B6C-EFEB-4E6D-8A22-0C64C431769C}" type="slidenum">
              <a:rPr lang="en-GB" smtClean="0"/>
              <a:pPr/>
              <a:t>14</a:t>
            </a:fld>
            <a:endParaRPr lang="en-GB" smtClean="0"/>
          </a:p>
        </p:txBody>
      </p:sp>
      <p:sp>
        <p:nvSpPr>
          <p:cNvPr id="44035" name="Rectangle 2"/>
          <p:cNvSpPr>
            <a:spLocks noGrp="1" noRot="1" noChangeAspect="1" noChangeArrowheads="1" noTextEdit="1"/>
          </p:cNvSpPr>
          <p:nvPr>
            <p:ph type="sldImg"/>
          </p:nvPr>
        </p:nvSpPr>
        <p:spPr>
          <a:xfrm>
            <a:off x="1341438" y="585788"/>
            <a:ext cx="3544887" cy="2657475"/>
          </a:xfrm>
          <a:ln/>
        </p:spPr>
      </p:sp>
      <p:sp>
        <p:nvSpPr>
          <p:cNvPr id="44036" name="Rectangle 3"/>
          <p:cNvSpPr>
            <a:spLocks noGrp="1" noChangeArrowheads="1"/>
          </p:cNvSpPr>
          <p:nvPr>
            <p:ph type="body" idx="1"/>
          </p:nvPr>
        </p:nvSpPr>
        <p:spPr>
          <a:xfrm>
            <a:off x="512973" y="3556469"/>
            <a:ext cx="5626964" cy="5625830"/>
          </a:xfrm>
          <a:noFill/>
          <a:ln/>
        </p:spPr>
        <p:txBody>
          <a:bodyPr/>
          <a:lstStyle/>
          <a:p>
            <a:pPr eaLnBrk="1" hangingPunct="1"/>
            <a:endParaRPr lang="en-US" smtClean="0"/>
          </a:p>
        </p:txBody>
      </p:sp>
    </p:spTree>
    <p:extLst>
      <p:ext uri="{BB962C8B-B14F-4D97-AF65-F5344CB8AC3E}">
        <p14:creationId xmlns:p14="http://schemas.microsoft.com/office/powerpoint/2010/main" val="1993366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124CB44-0BDA-4D5F-A996-F85C372BE0E0}" type="slidenum">
              <a:rPr lang="en-GB" smtClean="0"/>
              <a:pPr/>
              <a:t>19</a:t>
            </a:fld>
            <a:endParaRPr lang="en-GB"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33677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D8BC72B-82DA-4AD3-8185-86E6F5D431A9}" type="slidenum">
              <a:rPr lang="en-GB" smtClean="0"/>
              <a:pPr/>
              <a:t>24</a:t>
            </a:fld>
            <a:endParaRPr lang="en-GB"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54045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53DA920-A267-42B4-9488-54CD0B2C2807}" type="slidenum">
              <a:rPr lang="en-GB" smtClean="0"/>
              <a:pPr>
                <a:defRPr/>
              </a:pPr>
              <a:t>‹#›</a:t>
            </a:fld>
            <a:endParaRPr lang="en-GB" dirty="0"/>
          </a:p>
        </p:txBody>
      </p:sp>
    </p:spTree>
    <p:extLst>
      <p:ext uri="{BB962C8B-B14F-4D97-AF65-F5344CB8AC3E}">
        <p14:creationId xmlns:p14="http://schemas.microsoft.com/office/powerpoint/2010/main" val="12941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C9B32FA-1924-4100-85F8-AD6E19C5729B}" type="slidenum">
              <a:rPr lang="en-GB" smtClean="0"/>
              <a:pPr>
                <a:defRPr/>
              </a:pPr>
              <a:t>‹#›</a:t>
            </a:fld>
            <a:endParaRPr lang="en-GB" dirty="0"/>
          </a:p>
        </p:txBody>
      </p:sp>
    </p:spTree>
    <p:extLst>
      <p:ext uri="{BB962C8B-B14F-4D97-AF65-F5344CB8AC3E}">
        <p14:creationId xmlns:p14="http://schemas.microsoft.com/office/powerpoint/2010/main" val="371773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FD1297C-3E42-4A5A-9BBD-0A1F14FD06ED}" type="slidenum">
              <a:rPr lang="en-GB" smtClean="0"/>
              <a:pPr>
                <a:defRPr/>
              </a:pPr>
              <a:t>‹#›</a:t>
            </a:fld>
            <a:endParaRPr lang="en-GB" dirty="0"/>
          </a:p>
        </p:txBody>
      </p:sp>
    </p:spTree>
    <p:extLst>
      <p:ext uri="{BB962C8B-B14F-4D97-AF65-F5344CB8AC3E}">
        <p14:creationId xmlns:p14="http://schemas.microsoft.com/office/powerpoint/2010/main" val="166402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42D3F2E-5143-45C5-84AD-4C6DAA5877D9}" type="slidenum">
              <a:rPr lang="en-GB" smtClean="0"/>
              <a:pPr>
                <a:defRPr/>
              </a:pPr>
              <a:t>‹#›</a:t>
            </a:fld>
            <a:endParaRPr lang="en-GB" dirty="0"/>
          </a:p>
        </p:txBody>
      </p:sp>
    </p:spTree>
    <p:extLst>
      <p:ext uri="{BB962C8B-B14F-4D97-AF65-F5344CB8AC3E}">
        <p14:creationId xmlns:p14="http://schemas.microsoft.com/office/powerpoint/2010/main" val="34814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1559308-89C4-4B1F-889E-C2CCACE9100D}" type="slidenum">
              <a:rPr lang="en-GB" smtClean="0"/>
              <a:pPr>
                <a:defRPr/>
              </a:pPr>
              <a:t>‹#›</a:t>
            </a:fld>
            <a:endParaRPr lang="en-GB" dirty="0"/>
          </a:p>
        </p:txBody>
      </p:sp>
    </p:spTree>
    <p:extLst>
      <p:ext uri="{BB962C8B-B14F-4D97-AF65-F5344CB8AC3E}">
        <p14:creationId xmlns:p14="http://schemas.microsoft.com/office/powerpoint/2010/main" val="45021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087F9C22-E1F5-4BD2-82F0-1DB606AE83FA}" type="slidenum">
              <a:rPr lang="en-GB" smtClean="0"/>
              <a:pPr>
                <a:defRPr/>
              </a:pPr>
              <a:t>‹#›</a:t>
            </a:fld>
            <a:endParaRPr lang="en-GB" dirty="0"/>
          </a:p>
        </p:txBody>
      </p:sp>
    </p:spTree>
    <p:extLst>
      <p:ext uri="{BB962C8B-B14F-4D97-AF65-F5344CB8AC3E}">
        <p14:creationId xmlns:p14="http://schemas.microsoft.com/office/powerpoint/2010/main" val="348272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C0D1047E-EB76-418B-AEF8-79B3B215AFEE}" type="slidenum">
              <a:rPr lang="en-GB" smtClean="0"/>
              <a:pPr>
                <a:defRPr/>
              </a:pPr>
              <a:t>‹#›</a:t>
            </a:fld>
            <a:endParaRPr lang="en-GB" dirty="0"/>
          </a:p>
        </p:txBody>
      </p:sp>
    </p:spTree>
    <p:extLst>
      <p:ext uri="{BB962C8B-B14F-4D97-AF65-F5344CB8AC3E}">
        <p14:creationId xmlns:p14="http://schemas.microsoft.com/office/powerpoint/2010/main" val="335823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3EE04959-744A-4CC6-9529-E5A527D01EAE}" type="slidenum">
              <a:rPr lang="en-GB" smtClean="0"/>
              <a:pPr>
                <a:defRPr/>
              </a:pPr>
              <a:t>‹#›</a:t>
            </a:fld>
            <a:endParaRPr lang="en-GB" dirty="0"/>
          </a:p>
        </p:txBody>
      </p:sp>
    </p:spTree>
    <p:extLst>
      <p:ext uri="{BB962C8B-B14F-4D97-AF65-F5344CB8AC3E}">
        <p14:creationId xmlns:p14="http://schemas.microsoft.com/office/powerpoint/2010/main" val="198373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74787150-90F6-4A22-BCE2-6477488C4B08}" type="slidenum">
              <a:rPr lang="en-GB" smtClean="0"/>
              <a:pPr>
                <a:defRPr/>
              </a:pPr>
              <a:t>‹#›</a:t>
            </a:fld>
            <a:endParaRPr lang="en-GB" dirty="0"/>
          </a:p>
        </p:txBody>
      </p:sp>
    </p:spTree>
    <p:extLst>
      <p:ext uri="{BB962C8B-B14F-4D97-AF65-F5344CB8AC3E}">
        <p14:creationId xmlns:p14="http://schemas.microsoft.com/office/powerpoint/2010/main" val="359825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EA50EB86-4672-47E6-A17C-B49D52292256}" type="slidenum">
              <a:rPr lang="en-GB" smtClean="0"/>
              <a:pPr>
                <a:defRPr/>
              </a:pPr>
              <a:t>‹#›</a:t>
            </a:fld>
            <a:endParaRPr lang="en-GB" dirty="0"/>
          </a:p>
        </p:txBody>
      </p:sp>
    </p:spTree>
    <p:extLst>
      <p:ext uri="{BB962C8B-B14F-4D97-AF65-F5344CB8AC3E}">
        <p14:creationId xmlns:p14="http://schemas.microsoft.com/office/powerpoint/2010/main" val="37893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E1E8AF8F-E037-4E40-B664-4CACF7DA1BE0}" type="slidenum">
              <a:rPr lang="en-GB" smtClean="0"/>
              <a:pPr>
                <a:defRPr/>
              </a:pPr>
              <a:t>‹#›</a:t>
            </a:fld>
            <a:endParaRPr lang="en-GB" dirty="0"/>
          </a:p>
        </p:txBody>
      </p:sp>
    </p:spTree>
    <p:extLst>
      <p:ext uri="{BB962C8B-B14F-4D97-AF65-F5344CB8AC3E}">
        <p14:creationId xmlns:p14="http://schemas.microsoft.com/office/powerpoint/2010/main" val="375132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17F8973-437D-4ABE-AF02-FFC45545255F}" type="slidenum">
              <a:rPr lang="en-GB" smtClean="0"/>
              <a:pPr>
                <a:defRPr/>
              </a:pPr>
              <a:t>‹#›</a:t>
            </a:fld>
            <a:endParaRPr lang="en-GB" dirty="0"/>
          </a:p>
        </p:txBody>
      </p:sp>
    </p:spTree>
    <p:extLst>
      <p:ext uri="{BB962C8B-B14F-4D97-AF65-F5344CB8AC3E}">
        <p14:creationId xmlns:p14="http://schemas.microsoft.com/office/powerpoint/2010/main" val="1387983231"/>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IwJx1NSine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title"/>
          </p:nvPr>
        </p:nvSpPr>
        <p:spPr>
          <a:xfrm>
            <a:off x="1383339" y="836712"/>
            <a:ext cx="6870700" cy="2159570"/>
          </a:xfrm>
        </p:spPr>
        <p:txBody>
          <a:bodyPr>
            <a:normAutofit fontScale="90000"/>
          </a:bodyPr>
          <a:lstStyle/>
          <a:p>
            <a:pPr algn="ct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sz="5300" dirty="0">
                <a:solidFill>
                  <a:srgbClr val="00B050"/>
                </a:solidFill>
                <a:latin typeface="Candy Square BTN Striped" panose="020B0704010102040306" pitchFamily="34" charset="0"/>
              </a:rPr>
              <a:t>Reading &amp; Phonics </a:t>
            </a:r>
            <a:r>
              <a:rPr lang="en-GB" sz="5300" dirty="0" smtClean="0">
                <a:solidFill>
                  <a:srgbClr val="00B050"/>
                </a:solidFill>
                <a:latin typeface="Candy Square BTN Striped" panose="020B0704010102040306" pitchFamily="34" charset="0"/>
              </a:rPr>
              <a:t/>
            </a:r>
            <a:br>
              <a:rPr lang="en-GB" sz="5300" dirty="0" smtClean="0">
                <a:solidFill>
                  <a:srgbClr val="00B050"/>
                </a:solidFill>
                <a:latin typeface="Candy Square BTN Striped" panose="020B0704010102040306" pitchFamily="34" charset="0"/>
              </a:rPr>
            </a:br>
            <a:r>
              <a:rPr lang="en-GB" sz="5300" dirty="0" smtClean="0">
                <a:solidFill>
                  <a:srgbClr val="00B050"/>
                </a:solidFill>
                <a:latin typeface="Candy Square BTN Striped" panose="020B0704010102040306" pitchFamily="34" charset="0"/>
              </a:rPr>
              <a:t>at</a:t>
            </a:r>
            <a:br>
              <a:rPr lang="en-GB" sz="5300" dirty="0" smtClean="0">
                <a:solidFill>
                  <a:srgbClr val="00B050"/>
                </a:solidFill>
                <a:latin typeface="Candy Square BTN Striped" panose="020B0704010102040306" pitchFamily="34" charset="0"/>
              </a:rPr>
            </a:br>
            <a:r>
              <a:rPr lang="en-GB" sz="5300" dirty="0" smtClean="0">
                <a:solidFill>
                  <a:srgbClr val="00B050"/>
                </a:solidFill>
                <a:latin typeface="Candy Square BTN Striped" panose="020B0704010102040306" pitchFamily="34" charset="0"/>
              </a:rPr>
              <a:t> </a:t>
            </a:r>
            <a:r>
              <a:rPr lang="en-GB" sz="5300" dirty="0" err="1">
                <a:solidFill>
                  <a:srgbClr val="00B050"/>
                </a:solidFill>
                <a:latin typeface="Candy Square BTN Striped" panose="020B0704010102040306" pitchFamily="34" charset="0"/>
              </a:rPr>
              <a:t>Davyhulme</a:t>
            </a:r>
            <a:r>
              <a:rPr lang="en-GB" sz="5300" dirty="0">
                <a:solidFill>
                  <a:srgbClr val="00B050"/>
                </a:solidFill>
                <a:latin typeface="Candy Square BTN Striped" panose="020B0704010102040306" pitchFamily="34" charset="0"/>
              </a:rPr>
              <a:t> Primary School</a:t>
            </a:r>
            <a:r>
              <a:rPr lang="en-GB" sz="5300" dirty="0" smtClean="0"/>
              <a:t/>
            </a:r>
            <a:br>
              <a:rPr lang="en-GB" sz="5300" dirty="0" smtClean="0"/>
            </a:br>
            <a:r>
              <a:rPr lang="en-GB" sz="5300" dirty="0"/>
              <a:t/>
            </a:r>
            <a:br>
              <a:rPr lang="en-GB" sz="5300"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solidFill>
                  <a:srgbClr val="00B050"/>
                </a:solidFill>
              </a:rPr>
              <a:t/>
            </a:r>
            <a:br>
              <a:rPr lang="en-GB" dirty="0" smtClean="0">
                <a:solidFill>
                  <a:srgbClr val="00B050"/>
                </a:solidFill>
              </a:rPr>
            </a:br>
            <a:endParaRPr lang="en-GB" dirty="0" smtClean="0">
              <a:solidFill>
                <a:srgbClr val="00B050"/>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9872" y="3018478"/>
            <a:ext cx="2235410" cy="2984387"/>
          </a:xfrm>
        </p:spPr>
      </p:pic>
      <p:pic>
        <p:nvPicPr>
          <p:cNvPr id="8"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63935" y="2708387"/>
            <a:ext cx="2312386" cy="3087155"/>
          </a:xfrm>
          <a:prstGeom prst="rect">
            <a:avLst/>
          </a:prstGeom>
          <a:noFill/>
          <a:ln w="9525">
            <a:noFill/>
            <a:miter lim="800000"/>
            <a:headEnd/>
            <a:tailEnd/>
          </a:ln>
        </p:spPr>
      </p:pic>
      <p:pic>
        <p:nvPicPr>
          <p:cNvPr id="9"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300191" y="2701310"/>
            <a:ext cx="2317687" cy="3094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323528" y="331560"/>
            <a:ext cx="8568952" cy="6494085"/>
          </a:xfrm>
          <a:prstGeom prst="rect">
            <a:avLst/>
          </a:prstGeom>
          <a:noFill/>
          <a:ln w="9525">
            <a:noFill/>
            <a:miter lim="800000"/>
            <a:headEnd/>
            <a:tailEnd/>
          </a:ln>
        </p:spPr>
        <p:txBody>
          <a:bodyPr wrap="square">
            <a:spAutoFit/>
          </a:bodyPr>
          <a:lstStyle/>
          <a:p>
            <a:r>
              <a:rPr lang="en-GB" sz="4000" b="1" dirty="0" smtClean="0">
                <a:solidFill>
                  <a:srgbClr val="00B050"/>
                </a:solidFill>
                <a:latin typeface="Candy Square BTN Striped" panose="020B0704010102040306" pitchFamily="34" charset="0"/>
              </a:rPr>
              <a:t>How do we help children at school?</a:t>
            </a:r>
          </a:p>
          <a:p>
            <a:endParaRPr lang="en-GB" sz="2400" dirty="0" smtClean="0"/>
          </a:p>
          <a:p>
            <a:r>
              <a:rPr lang="en-GB" sz="2400" dirty="0" smtClean="0"/>
              <a:t>Every </a:t>
            </a:r>
            <a:r>
              <a:rPr lang="en-GB" sz="2400" dirty="0"/>
              <a:t>child in R</a:t>
            </a:r>
            <a:r>
              <a:rPr lang="en-GB" sz="2400" dirty="0" smtClean="0"/>
              <a:t>eception </a:t>
            </a:r>
            <a:r>
              <a:rPr lang="en-GB" sz="2400" dirty="0"/>
              <a:t>and KS1 learns </a:t>
            </a:r>
            <a:endParaRPr lang="en-GB" sz="2400" dirty="0" smtClean="0"/>
          </a:p>
          <a:p>
            <a:r>
              <a:rPr lang="en-GB" sz="2400" dirty="0" smtClean="0"/>
              <a:t>daily </a:t>
            </a:r>
            <a:r>
              <a:rPr lang="en-GB" sz="2400" dirty="0"/>
              <a:t>phonics at their </a:t>
            </a:r>
            <a:r>
              <a:rPr lang="en-GB" sz="2400" dirty="0" smtClean="0"/>
              <a:t>own level</a:t>
            </a:r>
          </a:p>
          <a:p>
            <a:endParaRPr lang="en-GB" sz="2400" dirty="0" smtClean="0"/>
          </a:p>
          <a:p>
            <a:pPr marL="342900" indent="-342900">
              <a:buFont typeface="Arial" panose="020B0604020202020204" pitchFamily="34" charset="0"/>
              <a:buChar char="•"/>
            </a:pPr>
            <a:r>
              <a:rPr lang="en-GB" sz="2400" dirty="0"/>
              <a:t>Every day the children have 20 </a:t>
            </a:r>
            <a:r>
              <a:rPr lang="en-GB" sz="2400" dirty="0" smtClean="0"/>
              <a:t>minute sessions </a:t>
            </a:r>
            <a:r>
              <a:rPr lang="en-GB" sz="2400" dirty="0"/>
              <a:t>of phonics teaching</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Lessons </a:t>
            </a:r>
            <a:r>
              <a:rPr lang="en-GB" sz="2400" dirty="0"/>
              <a:t>encompass a range of </a:t>
            </a:r>
            <a:r>
              <a:rPr lang="en-GB" sz="2400" dirty="0" smtClean="0"/>
              <a:t>games, songs </a:t>
            </a:r>
            <a:r>
              <a:rPr lang="en-GB" sz="2400" dirty="0"/>
              <a:t>and rhymes</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We </a:t>
            </a:r>
            <a:r>
              <a:rPr lang="en-GB" sz="2400" dirty="0"/>
              <a:t>use the </a:t>
            </a:r>
            <a:r>
              <a:rPr lang="en-GB" sz="2400" dirty="0" smtClean="0"/>
              <a:t>‘Letters </a:t>
            </a:r>
            <a:r>
              <a:rPr lang="en-GB" sz="2400" dirty="0"/>
              <a:t>and </a:t>
            </a:r>
            <a:r>
              <a:rPr lang="en-GB" sz="2400" dirty="0" smtClean="0"/>
              <a:t>Sounds’ </a:t>
            </a:r>
            <a:r>
              <a:rPr lang="en-GB" sz="2400" dirty="0"/>
              <a:t>planning document to support the teaching of phonics.</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There </a:t>
            </a:r>
            <a:r>
              <a:rPr lang="en-GB" sz="2400" dirty="0"/>
              <a:t>are 6 phonics phases which the children work through at their own pace. Phases 1-4 are taught in Reception.</a:t>
            </a:r>
          </a:p>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20" y="332656"/>
            <a:ext cx="1151731" cy="162095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260350"/>
            <a:ext cx="7272337" cy="1143000"/>
          </a:xfrm>
        </p:spPr>
        <p:txBody>
          <a:bodyPr>
            <a:normAutofit fontScale="90000"/>
          </a:bodyPr>
          <a:lstStyle/>
          <a:p>
            <a:pPr eaLnBrk="1" hangingPunct="1"/>
            <a:r>
              <a:rPr lang="en-GB" sz="4000" dirty="0" smtClean="0">
                <a:solidFill>
                  <a:srgbClr val="00B050"/>
                </a:solidFill>
                <a:latin typeface="Candy Square BTN Striped" panose="020B0704010102040306" pitchFamily="34" charset="0"/>
              </a:rPr>
              <a:t>Phase 1: (Nursery &amp; Reception)</a:t>
            </a:r>
            <a:br>
              <a:rPr lang="en-GB" sz="4000" dirty="0" smtClean="0">
                <a:solidFill>
                  <a:srgbClr val="00B050"/>
                </a:solidFill>
                <a:latin typeface="Candy Square BTN Striped" panose="020B0704010102040306" pitchFamily="34" charset="0"/>
              </a:rPr>
            </a:br>
            <a:r>
              <a:rPr lang="en-GB" sz="4000" dirty="0" smtClean="0">
                <a:solidFill>
                  <a:srgbClr val="00B050"/>
                </a:solidFill>
                <a:latin typeface="Candy Square BTN Striped" panose="020B0704010102040306" pitchFamily="34" charset="0"/>
              </a:rPr>
              <a:t>Getting ready for phonics</a:t>
            </a:r>
          </a:p>
        </p:txBody>
      </p:sp>
      <p:sp>
        <p:nvSpPr>
          <p:cNvPr id="10243" name="Rectangle 3"/>
          <p:cNvSpPr>
            <a:spLocks noGrp="1" noChangeArrowheads="1"/>
          </p:cNvSpPr>
          <p:nvPr>
            <p:ph idx="1"/>
          </p:nvPr>
        </p:nvSpPr>
        <p:spPr>
          <a:xfrm>
            <a:off x="1187624" y="980728"/>
            <a:ext cx="7067550" cy="4824413"/>
          </a:xfrm>
        </p:spPr>
        <p:txBody>
          <a:bodyPr/>
          <a:lstStyle/>
          <a:p>
            <a:pPr eaLnBrk="1" hangingPunct="1">
              <a:buFontTx/>
              <a:buNone/>
            </a:pPr>
            <a:endParaRPr lang="en-GB" b="1" dirty="0" smtClean="0"/>
          </a:p>
          <a:p>
            <a:pPr eaLnBrk="1" hangingPunct="1">
              <a:buFontTx/>
              <a:buNone/>
            </a:pPr>
            <a:r>
              <a:rPr lang="en-GB" b="1" dirty="0" smtClean="0">
                <a:latin typeface="Candy Square BTN Striped" panose="020B0704010102040306" pitchFamily="34" charset="0"/>
              </a:rPr>
              <a:t>1</a:t>
            </a:r>
            <a:r>
              <a:rPr lang="en-GB" dirty="0" smtClean="0">
                <a:latin typeface="Candy Square BTN Striped" panose="020B0704010102040306" pitchFamily="34" charset="0"/>
              </a:rPr>
              <a:t>. </a:t>
            </a:r>
            <a:r>
              <a:rPr lang="en-GB" b="1" dirty="0" smtClean="0">
                <a:latin typeface="Candy Square BTN Striped" panose="020B0704010102040306" pitchFamily="34" charset="0"/>
              </a:rPr>
              <a:t>Tuning into sounds</a:t>
            </a:r>
          </a:p>
          <a:p>
            <a:pPr eaLnBrk="1" hangingPunct="1">
              <a:buFontTx/>
              <a:buNone/>
            </a:pPr>
            <a:r>
              <a:rPr lang="en-GB" b="1" dirty="0" smtClean="0">
                <a:latin typeface="Candy Square BTN Striped" panose="020B0704010102040306" pitchFamily="34" charset="0"/>
              </a:rPr>
              <a:t>2. Listening and remembering sounds</a:t>
            </a:r>
          </a:p>
          <a:p>
            <a:pPr eaLnBrk="1" hangingPunct="1">
              <a:buFontTx/>
              <a:buNone/>
            </a:pPr>
            <a:r>
              <a:rPr lang="en-GB" b="1" dirty="0" smtClean="0">
                <a:latin typeface="Candy Square BTN Striped" panose="020B0704010102040306" pitchFamily="34" charset="0"/>
              </a:rPr>
              <a:t>3. Talking about sounds</a:t>
            </a:r>
          </a:p>
          <a:p>
            <a:pPr eaLnBrk="1" hangingPunct="1">
              <a:buFontTx/>
              <a:buNone/>
            </a:pPr>
            <a:r>
              <a:rPr lang="en-GB" dirty="0" smtClean="0">
                <a:latin typeface="Candy Square BTN Striped" panose="020B0704010102040306" pitchFamily="34" charset="0"/>
              </a:rPr>
              <a:t>      Music and movement</a:t>
            </a:r>
          </a:p>
          <a:p>
            <a:pPr eaLnBrk="1" hangingPunct="1">
              <a:buFontTx/>
              <a:buNone/>
            </a:pPr>
            <a:r>
              <a:rPr lang="en-GB" dirty="0" smtClean="0">
                <a:latin typeface="Candy Square BTN Striped" panose="020B0704010102040306" pitchFamily="34" charset="0"/>
              </a:rPr>
              <a:t>      Rhythm and rhyme</a:t>
            </a:r>
          </a:p>
          <a:p>
            <a:pPr eaLnBrk="1" hangingPunct="1">
              <a:buFontTx/>
              <a:buNone/>
            </a:pPr>
            <a:r>
              <a:rPr lang="en-GB" dirty="0" smtClean="0">
                <a:latin typeface="Candy Square BTN Striped" panose="020B0704010102040306" pitchFamily="34" charset="0"/>
              </a:rPr>
              <a:t>      Sound effects</a:t>
            </a:r>
          </a:p>
          <a:p>
            <a:pPr eaLnBrk="1" hangingPunct="1">
              <a:buFontTx/>
              <a:buNone/>
            </a:pPr>
            <a:r>
              <a:rPr lang="en-GB" dirty="0" smtClean="0">
                <a:latin typeface="Candy Square BTN Striped" panose="020B0704010102040306" pitchFamily="34" charset="0"/>
              </a:rPr>
              <a:t>      Speaking and listening skills</a:t>
            </a:r>
          </a:p>
          <a:p>
            <a:pPr eaLnBrk="1" hangingPunct="1">
              <a:buFontTx/>
              <a:buNone/>
            </a:pPr>
            <a:endParaRPr lang="en-GB" b="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965" y="4941168"/>
            <a:ext cx="3914582" cy="149206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8498" y="980728"/>
            <a:ext cx="1716782" cy="171678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1" y="5085184"/>
            <a:ext cx="2226200" cy="134804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8617" y="3068960"/>
            <a:ext cx="1966612" cy="85777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850" y="152400"/>
            <a:ext cx="8496622" cy="1600200"/>
          </a:xfrm>
        </p:spPr>
        <p:txBody>
          <a:bodyPr>
            <a:normAutofit fontScale="90000"/>
          </a:bodyPr>
          <a:lstStyle/>
          <a:p>
            <a:pPr eaLnBrk="1" hangingPunct="1"/>
            <a:r>
              <a:rPr lang="en-GB" sz="3600" dirty="0" smtClean="0">
                <a:solidFill>
                  <a:srgbClr val="00B050"/>
                </a:solidFill>
                <a:latin typeface="Candy Square BTN Striped" panose="020B0704010102040306" pitchFamily="34" charset="0"/>
              </a:rPr>
              <a:t>Phase 2: (Reception)</a:t>
            </a:r>
            <a:br>
              <a:rPr lang="en-GB" sz="3600" dirty="0" smtClean="0">
                <a:solidFill>
                  <a:srgbClr val="00B050"/>
                </a:solidFill>
                <a:latin typeface="Candy Square BTN Striped" panose="020B0704010102040306" pitchFamily="34" charset="0"/>
              </a:rPr>
            </a:br>
            <a:r>
              <a:rPr lang="en-GB" sz="3600" dirty="0" smtClean="0">
                <a:solidFill>
                  <a:srgbClr val="00B050"/>
                </a:solidFill>
                <a:latin typeface="Candy Square BTN Striped" panose="020B0704010102040306" pitchFamily="34" charset="0"/>
              </a:rPr>
              <a:t>Learning phonemes to read and write simple words</a:t>
            </a:r>
            <a:r>
              <a:rPr lang="en-GB" sz="4000" dirty="0" smtClean="0">
                <a:solidFill>
                  <a:srgbClr val="00B050"/>
                </a:solidFill>
                <a:latin typeface="Candy Square BTN Striped" panose="020B0704010102040306" pitchFamily="34" charset="0"/>
              </a:rPr>
              <a:t> </a:t>
            </a:r>
          </a:p>
        </p:txBody>
      </p:sp>
      <p:sp>
        <p:nvSpPr>
          <p:cNvPr id="11267" name="Rectangle 3"/>
          <p:cNvSpPr>
            <a:spLocks noGrp="1" noChangeArrowheads="1"/>
          </p:cNvSpPr>
          <p:nvPr>
            <p:ph idx="1"/>
          </p:nvPr>
        </p:nvSpPr>
        <p:spPr>
          <a:xfrm>
            <a:off x="251520" y="1700808"/>
            <a:ext cx="8229600" cy="4525963"/>
          </a:xfrm>
        </p:spPr>
        <p:txBody>
          <a:bodyPr>
            <a:normAutofit lnSpcReduction="10000"/>
          </a:bodyPr>
          <a:lstStyle/>
          <a:p>
            <a:pPr eaLnBrk="1" hangingPunct="1"/>
            <a:r>
              <a:rPr lang="en-GB" sz="2400" b="1" dirty="0" smtClean="0">
                <a:latin typeface="Comic Sans MS" panose="030F0702030302020204" pitchFamily="66" charset="0"/>
              </a:rPr>
              <a:t>Children will learn their first 19 phonemes:  </a:t>
            </a:r>
          </a:p>
          <a:p>
            <a:pPr eaLnBrk="1" hangingPunct="1">
              <a:buFontTx/>
              <a:buNone/>
            </a:pPr>
            <a:r>
              <a:rPr lang="en-GB" sz="2400" b="1" dirty="0" smtClean="0">
                <a:solidFill>
                  <a:srgbClr val="0070C0"/>
                </a:solidFill>
                <a:latin typeface="Comic Sans MS" panose="030F0702030302020204" pitchFamily="66" charset="0"/>
              </a:rPr>
              <a:t>Set 1:  s  a  t  p     </a:t>
            </a:r>
          </a:p>
          <a:p>
            <a:pPr eaLnBrk="1" hangingPunct="1">
              <a:buFontTx/>
              <a:buNone/>
            </a:pPr>
            <a:r>
              <a:rPr lang="en-GB" sz="2400" b="1" dirty="0" smtClean="0">
                <a:solidFill>
                  <a:srgbClr val="FF0000"/>
                </a:solidFill>
                <a:latin typeface="Comic Sans MS" panose="030F0702030302020204" pitchFamily="66" charset="0"/>
              </a:rPr>
              <a:t>Set 2:  </a:t>
            </a:r>
            <a:r>
              <a:rPr lang="en-GB" sz="2400" b="1" dirty="0" err="1" smtClean="0">
                <a:solidFill>
                  <a:srgbClr val="FF0000"/>
                </a:solidFill>
                <a:latin typeface="Comic Sans MS" panose="030F0702030302020204" pitchFamily="66" charset="0"/>
              </a:rPr>
              <a:t>i</a:t>
            </a:r>
            <a:r>
              <a:rPr lang="en-GB" sz="2400" b="1" dirty="0" smtClean="0">
                <a:solidFill>
                  <a:srgbClr val="FF0000"/>
                </a:solidFill>
                <a:latin typeface="Comic Sans MS" panose="030F0702030302020204" pitchFamily="66" charset="0"/>
              </a:rPr>
              <a:t>   n   m  d</a:t>
            </a:r>
          </a:p>
          <a:p>
            <a:pPr eaLnBrk="1" hangingPunct="1">
              <a:buFontTx/>
              <a:buNone/>
            </a:pPr>
            <a:r>
              <a:rPr lang="en-GB" sz="2400" b="1" dirty="0" smtClean="0">
                <a:solidFill>
                  <a:srgbClr val="0070C0"/>
                </a:solidFill>
                <a:latin typeface="Comic Sans MS" panose="030F0702030302020204" pitchFamily="66" charset="0"/>
              </a:rPr>
              <a:t>Set 3:  g  o  c  k   </a:t>
            </a:r>
          </a:p>
          <a:p>
            <a:pPr eaLnBrk="1" hangingPunct="1">
              <a:buFontTx/>
              <a:buNone/>
            </a:pPr>
            <a:r>
              <a:rPr lang="en-GB" sz="2400" b="1" dirty="0" smtClean="0">
                <a:solidFill>
                  <a:srgbClr val="FF0000"/>
                </a:solidFill>
                <a:latin typeface="Comic Sans MS" panose="030F0702030302020204" pitchFamily="66" charset="0"/>
              </a:rPr>
              <a:t>Set 4:  </a:t>
            </a:r>
            <a:r>
              <a:rPr lang="en-GB" sz="2400" b="1" dirty="0" err="1" smtClean="0">
                <a:solidFill>
                  <a:srgbClr val="FF0000"/>
                </a:solidFill>
                <a:latin typeface="Comic Sans MS" panose="030F0702030302020204" pitchFamily="66" charset="0"/>
              </a:rPr>
              <a:t>ck</a:t>
            </a:r>
            <a:r>
              <a:rPr lang="en-GB" sz="2400" b="1" dirty="0" smtClean="0">
                <a:solidFill>
                  <a:srgbClr val="FF0000"/>
                </a:solidFill>
                <a:latin typeface="Comic Sans MS" panose="030F0702030302020204" pitchFamily="66" charset="0"/>
              </a:rPr>
              <a:t> </a:t>
            </a:r>
            <a:r>
              <a:rPr lang="en-GB" sz="1200" b="1" dirty="0" smtClean="0">
                <a:solidFill>
                  <a:srgbClr val="FF0000"/>
                </a:solidFill>
                <a:latin typeface="Comic Sans MS" panose="030F0702030302020204" pitchFamily="66" charset="0"/>
              </a:rPr>
              <a:t>(as in duck)  </a:t>
            </a:r>
            <a:r>
              <a:rPr lang="en-GB" sz="2400" b="1" dirty="0" smtClean="0">
                <a:solidFill>
                  <a:srgbClr val="FF0000"/>
                </a:solidFill>
                <a:latin typeface="Comic Sans MS" panose="030F0702030302020204" pitchFamily="66" charset="0"/>
              </a:rPr>
              <a:t>e  u  r</a:t>
            </a:r>
          </a:p>
          <a:p>
            <a:pPr eaLnBrk="1" hangingPunct="1">
              <a:buFontTx/>
              <a:buNone/>
            </a:pPr>
            <a:r>
              <a:rPr lang="en-GB" sz="2400" b="1" dirty="0" smtClean="0">
                <a:solidFill>
                  <a:srgbClr val="0070C0"/>
                </a:solidFill>
                <a:latin typeface="Comic Sans MS" panose="030F0702030302020204" pitchFamily="66" charset="0"/>
              </a:rPr>
              <a:t>Set 5:  h   b  l   f  </a:t>
            </a:r>
            <a:r>
              <a:rPr lang="en-GB" sz="2400" b="1" dirty="0" err="1" smtClean="0">
                <a:solidFill>
                  <a:srgbClr val="0070C0"/>
                </a:solidFill>
                <a:latin typeface="Comic Sans MS" panose="030F0702030302020204" pitchFamily="66" charset="0"/>
              </a:rPr>
              <a:t>ff</a:t>
            </a:r>
            <a:r>
              <a:rPr lang="en-GB" sz="2400" b="1" dirty="0" smtClean="0">
                <a:solidFill>
                  <a:srgbClr val="0070C0"/>
                </a:solidFill>
                <a:latin typeface="Comic Sans MS" panose="030F0702030302020204" pitchFamily="66" charset="0"/>
              </a:rPr>
              <a:t> </a:t>
            </a:r>
            <a:r>
              <a:rPr lang="en-GB" sz="1200" b="1" dirty="0" smtClean="0">
                <a:solidFill>
                  <a:srgbClr val="0070C0"/>
                </a:solidFill>
                <a:latin typeface="Comic Sans MS" panose="030F0702030302020204" pitchFamily="66" charset="0"/>
              </a:rPr>
              <a:t>(as in puff)   </a:t>
            </a:r>
            <a:r>
              <a:rPr lang="en-GB" sz="2400" b="1" dirty="0" err="1" smtClean="0">
                <a:solidFill>
                  <a:srgbClr val="0070C0"/>
                </a:solidFill>
                <a:latin typeface="Comic Sans MS" panose="030F0702030302020204" pitchFamily="66" charset="0"/>
              </a:rPr>
              <a:t>ll</a:t>
            </a:r>
            <a:r>
              <a:rPr lang="en-GB" sz="2400" b="1" dirty="0" smtClean="0">
                <a:solidFill>
                  <a:srgbClr val="0070C0"/>
                </a:solidFill>
                <a:latin typeface="Comic Sans MS" panose="030F0702030302020204" pitchFamily="66" charset="0"/>
              </a:rPr>
              <a:t> </a:t>
            </a:r>
            <a:r>
              <a:rPr lang="en-GB" sz="1200" b="1" dirty="0" smtClean="0">
                <a:solidFill>
                  <a:srgbClr val="0070C0"/>
                </a:solidFill>
                <a:latin typeface="Comic Sans MS" panose="030F0702030302020204" pitchFamily="66" charset="0"/>
              </a:rPr>
              <a:t>(as in hill) </a:t>
            </a:r>
            <a:r>
              <a:rPr lang="en-GB" sz="2400" b="1" dirty="0" err="1" smtClean="0">
                <a:solidFill>
                  <a:srgbClr val="0070C0"/>
                </a:solidFill>
                <a:latin typeface="Comic Sans MS" panose="030F0702030302020204" pitchFamily="66" charset="0"/>
              </a:rPr>
              <a:t>ss</a:t>
            </a:r>
            <a:r>
              <a:rPr lang="en-GB" sz="2400" b="1" dirty="0" smtClean="0">
                <a:solidFill>
                  <a:srgbClr val="0070C0"/>
                </a:solidFill>
                <a:latin typeface="Comic Sans MS" panose="030F0702030302020204" pitchFamily="66" charset="0"/>
              </a:rPr>
              <a:t> </a:t>
            </a:r>
            <a:r>
              <a:rPr lang="en-GB" sz="1200" b="1" dirty="0" smtClean="0">
                <a:solidFill>
                  <a:srgbClr val="0070C0"/>
                </a:solidFill>
                <a:latin typeface="Comic Sans MS" panose="030F0702030302020204" pitchFamily="66" charset="0"/>
              </a:rPr>
              <a:t>(as in hiss)</a:t>
            </a:r>
          </a:p>
          <a:p>
            <a:pPr eaLnBrk="1" hangingPunct="1"/>
            <a:endParaRPr lang="en-GB" sz="2400" b="1" dirty="0" smtClean="0">
              <a:latin typeface="Comic Sans MS" panose="030F0702030302020204" pitchFamily="66" charset="0"/>
            </a:endParaRPr>
          </a:p>
          <a:p>
            <a:pPr eaLnBrk="1" hangingPunct="1"/>
            <a:r>
              <a:rPr lang="en-GB" sz="2400" b="1" dirty="0" smtClean="0">
                <a:latin typeface="Comic Sans MS" panose="030F0702030302020204" pitchFamily="66" charset="0"/>
              </a:rPr>
              <a:t>They will use these phonemes to read and spell simple “consonant-vowel-consonant” (CVC) words:  </a:t>
            </a:r>
          </a:p>
          <a:p>
            <a:pPr eaLnBrk="1" hangingPunct="1">
              <a:buFontTx/>
              <a:buNone/>
            </a:pPr>
            <a:r>
              <a:rPr lang="en-GB" sz="2400" b="1" dirty="0" smtClean="0">
                <a:solidFill>
                  <a:srgbClr val="FF0000"/>
                </a:solidFill>
                <a:latin typeface="Comic Sans MS" panose="030F0702030302020204" pitchFamily="66" charset="0"/>
              </a:rPr>
              <a:t>       sat, tap, dig, duck, rug, puff, hill, hiss</a:t>
            </a:r>
          </a:p>
          <a:p>
            <a:pPr eaLnBrk="1" hangingPunct="1">
              <a:buFontTx/>
              <a:buNone/>
            </a:pPr>
            <a:r>
              <a:rPr lang="en-GB" sz="2400" b="1" dirty="0" smtClean="0">
                <a:latin typeface="Comic Sans MS" panose="030F0702030302020204" pitchFamily="66" charset="0"/>
              </a:rPr>
              <a:t>         All these words contain 3 phonemes</a:t>
            </a:r>
            <a:r>
              <a:rPr lang="en-GB" sz="2400" b="1" dirty="0"/>
              <a:t> </a:t>
            </a:r>
            <a:r>
              <a:rPr lang="en-GB" sz="2400" b="1" dirty="0" smtClean="0">
                <a:latin typeface="Comic Sans MS" panose="030F0702030302020204" pitchFamily="66" charset="0"/>
              </a:rPr>
              <a:t>(sounds)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550" t="12209" r="8661" b="11992"/>
          <a:stretch/>
        </p:blipFill>
        <p:spPr>
          <a:xfrm>
            <a:off x="6012160" y="2060848"/>
            <a:ext cx="2379365" cy="154209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23528" y="332656"/>
            <a:ext cx="4464496" cy="584775"/>
          </a:xfrm>
          <a:prstGeom prst="rect">
            <a:avLst/>
          </a:prstGeom>
          <a:noFill/>
        </p:spPr>
        <p:txBody>
          <a:bodyPr wrap="square" rtlCol="0">
            <a:spAutoFit/>
          </a:bodyPr>
          <a:lstStyle/>
          <a:p>
            <a:r>
              <a:rPr lang="en-GB" sz="3200" b="1" dirty="0">
                <a:solidFill>
                  <a:srgbClr val="00B050"/>
                </a:solidFill>
                <a:effectLst>
                  <a:outerShdw blurRad="38100" dist="38100" dir="2700000" algn="tl">
                    <a:srgbClr val="000000">
                      <a:alpha val="43137"/>
                    </a:srgbClr>
                  </a:outerShdw>
                </a:effectLst>
                <a:latin typeface="Candy Square BTN Striped" panose="020B0704010102040306" pitchFamily="34" charset="0"/>
              </a:rPr>
              <a:t>Phase </a:t>
            </a:r>
            <a:r>
              <a:rPr lang="en-GB" sz="3200" b="1" dirty="0" smtClean="0">
                <a:solidFill>
                  <a:srgbClr val="00B050"/>
                </a:solidFill>
                <a:effectLst>
                  <a:outerShdw blurRad="38100" dist="38100" dir="2700000" algn="tl">
                    <a:srgbClr val="000000">
                      <a:alpha val="43137"/>
                    </a:srgbClr>
                  </a:outerShdw>
                </a:effectLst>
                <a:latin typeface="Candy Square BTN Striped" panose="020B0704010102040306" pitchFamily="34" charset="0"/>
              </a:rPr>
              <a:t>3: (Reception)</a:t>
            </a:r>
            <a:endParaRPr lang="en-GB" sz="3200" b="1" dirty="0">
              <a:solidFill>
                <a:srgbClr val="00B050"/>
              </a:solidFill>
              <a:effectLst>
                <a:outerShdw blurRad="38100" dist="38100" dir="2700000" algn="tl">
                  <a:srgbClr val="000000">
                    <a:alpha val="43137"/>
                  </a:srgbClr>
                </a:outerShdw>
              </a:effectLst>
            </a:endParaRPr>
          </a:p>
        </p:txBody>
      </p:sp>
      <p:sp>
        <p:nvSpPr>
          <p:cNvPr id="4" name="TextBox 3"/>
          <p:cNvSpPr txBox="1"/>
          <p:nvPr/>
        </p:nvSpPr>
        <p:spPr>
          <a:xfrm>
            <a:off x="323528" y="917431"/>
            <a:ext cx="7488832" cy="584775"/>
          </a:xfrm>
          <a:prstGeom prst="rect">
            <a:avLst/>
          </a:prstGeom>
          <a:noFill/>
        </p:spPr>
        <p:txBody>
          <a:bodyPr wrap="square" rtlCol="0">
            <a:spAutoFit/>
          </a:bodyPr>
          <a:lstStyle/>
          <a:p>
            <a:r>
              <a:rPr lang="en-GB" altLang="en-US" sz="3200" b="1" dirty="0">
                <a:solidFill>
                  <a:srgbClr val="00B050"/>
                </a:solidFill>
                <a:effectLst>
                  <a:outerShdw blurRad="38100" dist="38100" dir="2700000" algn="tl">
                    <a:srgbClr val="000000">
                      <a:alpha val="43137"/>
                    </a:srgbClr>
                  </a:outerShdw>
                </a:effectLst>
                <a:latin typeface="Candy Square BTN Striped" panose="020B0704010102040306" pitchFamily="34" charset="0"/>
              </a:rPr>
              <a:t>Learning the long vowel phonemes</a:t>
            </a:r>
            <a:r>
              <a:rPr lang="en-GB" sz="3200" b="1" dirty="0" smtClean="0">
                <a:solidFill>
                  <a:srgbClr val="00B050"/>
                </a:solidFill>
                <a:effectLst>
                  <a:outerShdw blurRad="38100" dist="38100" dir="2700000" algn="tl">
                    <a:srgbClr val="000000">
                      <a:alpha val="43137"/>
                    </a:srgbClr>
                  </a:outerShdw>
                </a:effectLst>
                <a:latin typeface="Candy Square BTN Striped" panose="020B0704010102040306" pitchFamily="34" charset="0"/>
              </a:rPr>
              <a:t> </a:t>
            </a:r>
            <a:endParaRPr lang="en-GB" sz="3200" b="1" dirty="0">
              <a:solidFill>
                <a:srgbClr val="00B050"/>
              </a:solidFill>
              <a:effectLst>
                <a:outerShdw blurRad="38100" dist="38100" dir="2700000" algn="tl">
                  <a:srgbClr val="000000">
                    <a:alpha val="43137"/>
                  </a:srgbClr>
                </a:outerShdw>
              </a:effectLst>
              <a:latin typeface="Candy Square BTN Striped" panose="020B0704010102040306" pitchFamily="34" charset="0"/>
            </a:endParaRPr>
          </a:p>
        </p:txBody>
      </p:sp>
      <p:sp>
        <p:nvSpPr>
          <p:cNvPr id="5" name="TextBox 4"/>
          <p:cNvSpPr txBox="1"/>
          <p:nvPr/>
        </p:nvSpPr>
        <p:spPr>
          <a:xfrm>
            <a:off x="539552" y="1781527"/>
            <a:ext cx="8064896" cy="4770537"/>
          </a:xfrm>
          <a:prstGeom prst="rect">
            <a:avLst/>
          </a:prstGeom>
          <a:noFill/>
        </p:spPr>
        <p:txBody>
          <a:bodyPr wrap="square" rtlCol="0">
            <a:spAutoFit/>
          </a:bodyPr>
          <a:lstStyle/>
          <a:p>
            <a:pPr eaLnBrk="1" hangingPunct="1"/>
            <a:r>
              <a:rPr lang="en-GB" altLang="en-US" sz="2400" b="1" dirty="0"/>
              <a:t>Children will enter phase 3 once they know the first 19 phonemes and can blend and segment to read and spell CVC words.</a:t>
            </a:r>
          </a:p>
          <a:p>
            <a:pPr eaLnBrk="1" hangingPunct="1"/>
            <a:r>
              <a:rPr lang="en-GB" altLang="en-US" sz="2400" b="1" dirty="0"/>
              <a:t>They will learn another 26 phonemes:</a:t>
            </a:r>
          </a:p>
          <a:p>
            <a:pPr eaLnBrk="1" hangingPunct="1"/>
            <a:r>
              <a:rPr lang="en-GB" altLang="en-US" sz="2400" b="1" dirty="0">
                <a:solidFill>
                  <a:srgbClr val="FF0000"/>
                </a:solidFill>
              </a:rPr>
              <a:t>j, v, w, x, y, z, </a:t>
            </a:r>
            <a:r>
              <a:rPr lang="en-GB" altLang="en-US" sz="2400" b="1" dirty="0" err="1">
                <a:solidFill>
                  <a:srgbClr val="FF0000"/>
                </a:solidFill>
              </a:rPr>
              <a:t>zz</a:t>
            </a:r>
            <a:r>
              <a:rPr lang="en-GB" altLang="en-US" sz="2400" b="1" dirty="0">
                <a:solidFill>
                  <a:srgbClr val="FF0000"/>
                </a:solidFill>
              </a:rPr>
              <a:t>, </a:t>
            </a:r>
            <a:r>
              <a:rPr lang="en-GB" altLang="en-US" sz="2400" b="1" dirty="0" err="1">
                <a:solidFill>
                  <a:srgbClr val="FF0000"/>
                </a:solidFill>
              </a:rPr>
              <a:t>qu</a:t>
            </a:r>
            <a:endParaRPr lang="en-GB" altLang="en-US" sz="2400" b="1" dirty="0">
              <a:solidFill>
                <a:srgbClr val="FF0000"/>
              </a:solidFill>
            </a:endParaRPr>
          </a:p>
          <a:p>
            <a:pPr eaLnBrk="1" hangingPunct="1"/>
            <a:r>
              <a:rPr lang="en-GB" altLang="en-US" sz="2400" b="1" dirty="0" err="1">
                <a:solidFill>
                  <a:srgbClr val="FF0000"/>
                </a:solidFill>
              </a:rPr>
              <a:t>ch</a:t>
            </a:r>
            <a:r>
              <a:rPr lang="en-GB" altLang="en-US" sz="2400" b="1" dirty="0">
                <a:solidFill>
                  <a:srgbClr val="FF0000"/>
                </a:solidFill>
              </a:rPr>
              <a:t>, </a:t>
            </a:r>
            <a:r>
              <a:rPr lang="en-GB" altLang="en-US" sz="2400" b="1" dirty="0" err="1">
                <a:solidFill>
                  <a:srgbClr val="FF0000"/>
                </a:solidFill>
              </a:rPr>
              <a:t>sh</a:t>
            </a:r>
            <a:r>
              <a:rPr lang="en-GB" altLang="en-US" sz="2400" b="1" dirty="0">
                <a:solidFill>
                  <a:srgbClr val="FF0000"/>
                </a:solidFill>
              </a:rPr>
              <a:t>, </a:t>
            </a:r>
            <a:r>
              <a:rPr lang="en-GB" altLang="en-US" sz="2400" b="1" dirty="0" err="1">
                <a:solidFill>
                  <a:srgbClr val="FF0000"/>
                </a:solidFill>
              </a:rPr>
              <a:t>th</a:t>
            </a:r>
            <a:r>
              <a:rPr lang="en-GB" altLang="en-US" sz="2400" b="1" dirty="0">
                <a:solidFill>
                  <a:srgbClr val="FF0000"/>
                </a:solidFill>
              </a:rPr>
              <a:t>, ng, </a:t>
            </a:r>
            <a:r>
              <a:rPr lang="en-GB" altLang="en-US" sz="2400" b="1" dirty="0" err="1">
                <a:solidFill>
                  <a:srgbClr val="FF0000"/>
                </a:solidFill>
              </a:rPr>
              <a:t>ai</a:t>
            </a:r>
            <a:r>
              <a:rPr lang="en-GB" altLang="en-US" sz="2400" b="1" dirty="0">
                <a:solidFill>
                  <a:srgbClr val="FF0000"/>
                </a:solidFill>
              </a:rPr>
              <a:t>, </a:t>
            </a:r>
            <a:r>
              <a:rPr lang="en-GB" altLang="en-US" sz="2400" b="1" dirty="0" err="1">
                <a:solidFill>
                  <a:srgbClr val="FF0000"/>
                </a:solidFill>
              </a:rPr>
              <a:t>ee</a:t>
            </a:r>
            <a:r>
              <a:rPr lang="en-GB" altLang="en-US" sz="2400" b="1" dirty="0">
                <a:solidFill>
                  <a:srgbClr val="FF0000"/>
                </a:solidFill>
              </a:rPr>
              <a:t>, </a:t>
            </a:r>
            <a:r>
              <a:rPr lang="en-GB" altLang="en-US" sz="2400" b="1" dirty="0" err="1">
                <a:solidFill>
                  <a:srgbClr val="FF0000"/>
                </a:solidFill>
              </a:rPr>
              <a:t>igh</a:t>
            </a:r>
            <a:r>
              <a:rPr lang="en-GB" altLang="en-US" sz="2400" b="1" dirty="0">
                <a:solidFill>
                  <a:srgbClr val="FF0000"/>
                </a:solidFill>
              </a:rPr>
              <a:t>, </a:t>
            </a:r>
            <a:r>
              <a:rPr lang="en-GB" altLang="en-US" sz="2400" b="1" dirty="0" err="1">
                <a:solidFill>
                  <a:srgbClr val="FF0000"/>
                </a:solidFill>
              </a:rPr>
              <a:t>oa</a:t>
            </a:r>
            <a:r>
              <a:rPr lang="en-GB" altLang="en-US" sz="2400" b="1" dirty="0">
                <a:solidFill>
                  <a:srgbClr val="FF0000"/>
                </a:solidFill>
              </a:rPr>
              <a:t>, </a:t>
            </a:r>
            <a:r>
              <a:rPr lang="en-GB" altLang="en-US" sz="2400" b="1" dirty="0" err="1">
                <a:solidFill>
                  <a:srgbClr val="FF0000"/>
                </a:solidFill>
              </a:rPr>
              <a:t>oo</a:t>
            </a:r>
            <a:r>
              <a:rPr lang="en-GB" altLang="en-US" sz="2400" b="1" dirty="0">
                <a:solidFill>
                  <a:srgbClr val="FF0000"/>
                </a:solidFill>
              </a:rPr>
              <a:t>, </a:t>
            </a:r>
            <a:r>
              <a:rPr lang="en-GB" altLang="en-US" sz="2400" b="1" dirty="0" err="1">
                <a:solidFill>
                  <a:srgbClr val="FF0000"/>
                </a:solidFill>
              </a:rPr>
              <a:t>ar</a:t>
            </a:r>
            <a:r>
              <a:rPr lang="en-GB" altLang="en-US" sz="2400" b="1" dirty="0">
                <a:solidFill>
                  <a:srgbClr val="FF0000"/>
                </a:solidFill>
              </a:rPr>
              <a:t>, or, ur, </a:t>
            </a:r>
            <a:r>
              <a:rPr lang="en-GB" altLang="en-US" sz="2400" b="1" dirty="0" err="1">
                <a:solidFill>
                  <a:srgbClr val="FF0000"/>
                </a:solidFill>
              </a:rPr>
              <a:t>ow</a:t>
            </a:r>
            <a:r>
              <a:rPr lang="en-GB" altLang="en-US" sz="2400" b="1" dirty="0">
                <a:solidFill>
                  <a:srgbClr val="FF0000"/>
                </a:solidFill>
              </a:rPr>
              <a:t>, </a:t>
            </a:r>
            <a:r>
              <a:rPr lang="en-GB" altLang="en-US" sz="2400" b="1" dirty="0" err="1">
                <a:solidFill>
                  <a:srgbClr val="FF0000"/>
                </a:solidFill>
              </a:rPr>
              <a:t>oi</a:t>
            </a:r>
            <a:r>
              <a:rPr lang="en-GB" altLang="en-US" sz="2400" b="1" dirty="0">
                <a:solidFill>
                  <a:srgbClr val="FF0000"/>
                </a:solidFill>
              </a:rPr>
              <a:t>, ear, air, </a:t>
            </a:r>
            <a:r>
              <a:rPr lang="en-GB" altLang="en-US" sz="2400" b="1" dirty="0" err="1">
                <a:solidFill>
                  <a:srgbClr val="FF0000"/>
                </a:solidFill>
              </a:rPr>
              <a:t>ure</a:t>
            </a:r>
            <a:r>
              <a:rPr lang="en-GB" altLang="en-US" sz="2400" b="1" dirty="0">
                <a:solidFill>
                  <a:srgbClr val="FF0000"/>
                </a:solidFill>
              </a:rPr>
              <a:t>, </a:t>
            </a:r>
            <a:r>
              <a:rPr lang="en-GB" altLang="en-US" sz="2400" b="1" dirty="0" err="1">
                <a:solidFill>
                  <a:srgbClr val="FF0000"/>
                </a:solidFill>
              </a:rPr>
              <a:t>er</a:t>
            </a:r>
            <a:endParaRPr lang="en-GB" altLang="en-US" sz="2400" b="1" dirty="0">
              <a:solidFill>
                <a:srgbClr val="FF0000"/>
              </a:solidFill>
            </a:endParaRPr>
          </a:p>
          <a:p>
            <a:pPr eaLnBrk="1" hangingPunct="1"/>
            <a:r>
              <a:rPr lang="en-GB" altLang="en-US" sz="2400" b="1" dirty="0"/>
              <a:t>They will use these phonemes (and the ones from Phase 2) to read and spell words:  </a:t>
            </a:r>
          </a:p>
          <a:p>
            <a:pPr eaLnBrk="1" hangingPunct="1">
              <a:buFontTx/>
              <a:buNone/>
            </a:pPr>
            <a:r>
              <a:rPr lang="en-GB" altLang="en-US" sz="2400" dirty="0">
                <a:solidFill>
                  <a:srgbClr val="FF0000"/>
                </a:solidFill>
              </a:rPr>
              <a:t>                   </a:t>
            </a:r>
            <a:r>
              <a:rPr lang="en-GB" altLang="en-US" sz="2400" b="1" dirty="0">
                <a:solidFill>
                  <a:srgbClr val="FF0000"/>
                </a:solidFill>
              </a:rPr>
              <a:t>chip, shop, thin, ring, pain, feet, night,     </a:t>
            </a:r>
          </a:p>
          <a:p>
            <a:pPr eaLnBrk="1" hangingPunct="1">
              <a:buFontTx/>
              <a:buNone/>
            </a:pPr>
            <a:r>
              <a:rPr lang="en-GB" altLang="en-US" sz="2400" b="1" dirty="0">
                <a:solidFill>
                  <a:srgbClr val="FF0000"/>
                </a:solidFill>
              </a:rPr>
              <a:t>              </a:t>
            </a:r>
            <a:r>
              <a:rPr lang="en-GB" altLang="en-US" sz="2400" b="1" dirty="0" smtClean="0">
                <a:solidFill>
                  <a:srgbClr val="FF0000"/>
                </a:solidFill>
              </a:rPr>
              <a:t> </a:t>
            </a:r>
            <a:r>
              <a:rPr lang="en-GB" altLang="en-US" sz="2400" b="1" dirty="0">
                <a:solidFill>
                  <a:srgbClr val="FF0000"/>
                </a:solidFill>
              </a:rPr>
              <a:t>boat, boot, look, farm, fork, burn, </a:t>
            </a:r>
          </a:p>
          <a:p>
            <a:pPr eaLnBrk="1" hangingPunct="1">
              <a:buFontTx/>
              <a:buNone/>
            </a:pPr>
            <a:r>
              <a:rPr lang="en-GB" altLang="en-US" sz="2400" b="1" dirty="0">
                <a:solidFill>
                  <a:srgbClr val="FF0000"/>
                </a:solidFill>
              </a:rPr>
              <a:t>                    </a:t>
            </a:r>
            <a:r>
              <a:rPr lang="en-GB" altLang="en-US" sz="2400" b="1" dirty="0" smtClean="0">
                <a:solidFill>
                  <a:srgbClr val="FF0000"/>
                </a:solidFill>
              </a:rPr>
              <a:t>town</a:t>
            </a:r>
            <a:r>
              <a:rPr lang="en-GB" altLang="en-US" sz="2400" b="1" dirty="0">
                <a:solidFill>
                  <a:srgbClr val="FF0000"/>
                </a:solidFill>
              </a:rPr>
              <a:t>, coin, dear, fair, sure</a:t>
            </a:r>
          </a:p>
          <a:p>
            <a:endParaRPr lang="en-GB" dirty="0"/>
          </a:p>
        </p:txBody>
      </p:sp>
    </p:spTree>
    <p:extLst>
      <p:ext uri="{BB962C8B-B14F-4D97-AF65-F5344CB8AC3E}">
        <p14:creationId xmlns:p14="http://schemas.microsoft.com/office/powerpoint/2010/main" val="245809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sz="3600" dirty="0" smtClean="0">
                <a:solidFill>
                  <a:srgbClr val="00B050"/>
                </a:solidFill>
                <a:latin typeface="Candy Square BTN Striped" panose="020B0704010102040306" pitchFamily="34" charset="0"/>
              </a:rPr>
              <a:t>Saying the sounds</a:t>
            </a:r>
          </a:p>
        </p:txBody>
      </p:sp>
      <p:sp>
        <p:nvSpPr>
          <p:cNvPr id="12291" name="Rectangle 3"/>
          <p:cNvSpPr>
            <a:spLocks noGrp="1" noChangeArrowheads="1"/>
          </p:cNvSpPr>
          <p:nvPr>
            <p:ph idx="1"/>
          </p:nvPr>
        </p:nvSpPr>
        <p:spPr>
          <a:xfrm>
            <a:off x="539552" y="1484784"/>
            <a:ext cx="7067550" cy="4176042"/>
          </a:xfrm>
        </p:spPr>
        <p:txBody>
          <a:bodyPr>
            <a:normAutofit fontScale="92500" lnSpcReduction="10000"/>
          </a:bodyPr>
          <a:lstStyle/>
          <a:p>
            <a:pPr eaLnBrk="1" hangingPunct="1">
              <a:buFontTx/>
              <a:buNone/>
            </a:pPr>
            <a:endParaRPr lang="en-GB" dirty="0" smtClean="0">
              <a:latin typeface="Arial" charset="0"/>
            </a:endParaRPr>
          </a:p>
          <a:p>
            <a:pPr eaLnBrk="1" hangingPunct="1"/>
            <a:r>
              <a:rPr lang="en-GB" dirty="0" smtClean="0">
                <a:latin typeface="Candy Square BTN Striped" panose="020B0704010102040306" pitchFamily="34" charset="0"/>
              </a:rPr>
              <a:t>Sounds should be articulated clearly and precisely.</a:t>
            </a:r>
          </a:p>
          <a:p>
            <a:pPr eaLnBrk="1" hangingPunct="1"/>
            <a:endParaRPr lang="en-GB" dirty="0" smtClean="0">
              <a:latin typeface="Candy Square BTN Striped" panose="020B0704010102040306" pitchFamily="34" charset="0"/>
            </a:endParaRPr>
          </a:p>
          <a:p>
            <a:pPr eaLnBrk="1" hangingPunct="1"/>
            <a:endParaRPr lang="en-GB" dirty="0">
              <a:latin typeface="Candy Square BTN Striped" panose="020B0704010102040306" pitchFamily="34" charset="0"/>
            </a:endParaRPr>
          </a:p>
          <a:p>
            <a:pPr eaLnBrk="1" hangingPunct="1"/>
            <a:endParaRPr lang="en-GB" dirty="0" smtClean="0">
              <a:latin typeface="Candy Square BTN Striped" panose="020B0704010102040306" pitchFamily="34" charset="0"/>
            </a:endParaRPr>
          </a:p>
          <a:p>
            <a:pPr eaLnBrk="1" hangingPunct="1"/>
            <a:endParaRPr lang="en-GB" dirty="0" smtClean="0">
              <a:latin typeface="Candy Square BTN Striped" panose="020B0704010102040306" pitchFamily="34" charset="0"/>
            </a:endParaRPr>
          </a:p>
          <a:p>
            <a:pPr eaLnBrk="1" hangingPunct="1">
              <a:buFontTx/>
              <a:buNone/>
            </a:pPr>
            <a:endParaRPr lang="en-GB" sz="1800" dirty="0">
              <a:solidFill>
                <a:srgbClr val="0000CC"/>
              </a:solidFill>
              <a:latin typeface="Candy Square BTN Striped" panose="020B0704010102040306" pitchFamily="34" charset="0"/>
            </a:endParaRPr>
          </a:p>
          <a:p>
            <a:pPr marL="109728" indent="0">
              <a:buNone/>
            </a:pPr>
            <a:r>
              <a:rPr lang="en-US" sz="2800" dirty="0" smtClean="0">
                <a:solidFill>
                  <a:srgbClr val="0000CC"/>
                </a:solidFill>
                <a:hlinkClick r:id="rId3"/>
              </a:rPr>
              <a:t>www.youtube.com/watch?v=IwJx1NSineE</a:t>
            </a:r>
            <a:r>
              <a:rPr lang="en-US" sz="2800" dirty="0" smtClean="0">
                <a:solidFill>
                  <a:srgbClr val="0000CC"/>
                </a:solidFill>
              </a:rPr>
              <a:t> </a:t>
            </a:r>
            <a:endParaRPr lang="en-US" sz="2800" dirty="0">
              <a:solidFill>
                <a:srgbClr val="0000CC"/>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 y="2636912"/>
            <a:ext cx="3088683" cy="1728192"/>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00B050"/>
                </a:solidFill>
                <a:latin typeface="Candy Square BTN Striped" panose="020B0704010102040306" pitchFamily="34" charset="0"/>
              </a:rPr>
              <a:t>Phonics Words</a:t>
            </a:r>
            <a:endParaRPr lang="en-GB" dirty="0"/>
          </a:p>
        </p:txBody>
      </p:sp>
      <p:sp>
        <p:nvSpPr>
          <p:cNvPr id="2" name="Content Placeholder 1"/>
          <p:cNvSpPr>
            <a:spLocks noGrp="1"/>
          </p:cNvSpPr>
          <p:nvPr>
            <p:ph idx="1"/>
          </p:nvPr>
        </p:nvSpPr>
        <p:spPr/>
        <p:txBody>
          <a:bodyPr/>
          <a:lstStyle/>
          <a:p>
            <a:pPr>
              <a:lnSpc>
                <a:spcPct val="90000"/>
              </a:lnSpc>
              <a:buNone/>
            </a:pPr>
            <a:r>
              <a:rPr lang="en-GB" sz="2400" b="1" dirty="0">
                <a:latin typeface="Candy Square BTN Striped" panose="020B0704010102040306" pitchFamily="34" charset="0"/>
              </a:rPr>
              <a:t>Your children will learn to use the term:</a:t>
            </a:r>
          </a:p>
          <a:p>
            <a:pPr>
              <a:lnSpc>
                <a:spcPct val="90000"/>
              </a:lnSpc>
              <a:buNone/>
            </a:pPr>
            <a:endParaRPr lang="en-GB" sz="2400" b="1" dirty="0">
              <a:solidFill>
                <a:srgbClr val="660066"/>
              </a:solidFill>
              <a:latin typeface="Candy Square BTN Striped" panose="020B0704010102040306" pitchFamily="34" charset="0"/>
            </a:endParaRPr>
          </a:p>
          <a:p>
            <a:pPr>
              <a:lnSpc>
                <a:spcPct val="90000"/>
              </a:lnSpc>
              <a:buNone/>
            </a:pPr>
            <a:r>
              <a:rPr lang="en-GB" altLang="en-US" sz="6000" b="1" dirty="0">
                <a:solidFill>
                  <a:srgbClr val="FF0000"/>
                </a:solidFill>
                <a:latin typeface="Candy Square BTN Striped" panose="020B0704010102040306" pitchFamily="34" charset="0"/>
              </a:rPr>
              <a:t>sound </a:t>
            </a:r>
            <a:r>
              <a:rPr lang="en-GB" altLang="en-US" sz="6000" b="1" i="1" dirty="0">
                <a:solidFill>
                  <a:srgbClr val="FF0000"/>
                </a:solidFill>
                <a:latin typeface="Candy Square BTN Striped" panose="020B0704010102040306" pitchFamily="34" charset="0"/>
              </a:rPr>
              <a:t>(</a:t>
            </a:r>
            <a:r>
              <a:rPr lang="en-GB" altLang="en-US" sz="6000" b="1" i="1" dirty="0" smtClean="0">
                <a:solidFill>
                  <a:srgbClr val="FF0000"/>
                </a:solidFill>
                <a:latin typeface="Candy Square BTN Striped" panose="020B0704010102040306" pitchFamily="34" charset="0"/>
              </a:rPr>
              <a:t>phoneme)</a:t>
            </a:r>
            <a:endParaRPr lang="en-GB" altLang="en-US" sz="5400" b="1" i="1" dirty="0">
              <a:solidFill>
                <a:srgbClr val="660066"/>
              </a:solidFill>
            </a:endParaRPr>
          </a:p>
          <a:p>
            <a:pPr>
              <a:lnSpc>
                <a:spcPct val="80000"/>
              </a:lnSpc>
              <a:buNone/>
            </a:pPr>
            <a:r>
              <a:rPr lang="en-GB" sz="5400" b="1" dirty="0" smtClean="0">
                <a:solidFill>
                  <a:srgbClr val="FF0000"/>
                </a:solidFill>
                <a:latin typeface="Candy Square BTN Striped" panose="020B0704010102040306" pitchFamily="34" charset="0"/>
              </a:rPr>
              <a:t> </a:t>
            </a:r>
            <a:r>
              <a:rPr lang="en-GB" altLang="en-US" sz="2800" b="1" dirty="0">
                <a:effectLst>
                  <a:outerShdw blurRad="38100" dist="38100" dir="2700000" algn="tl">
                    <a:srgbClr val="000000">
                      <a:alpha val="43137"/>
                    </a:srgbClr>
                  </a:outerShdw>
                </a:effectLst>
                <a:latin typeface="Candy Square BTN Striped" panose="020B0704010102040306" pitchFamily="34" charset="0"/>
              </a:rPr>
              <a:t>sounds that can be heard in words </a:t>
            </a:r>
            <a:r>
              <a:rPr lang="en-GB" altLang="en-US" sz="2800" b="1" dirty="0" smtClean="0">
                <a:effectLst>
                  <a:outerShdw blurRad="38100" dist="38100" dir="2700000" algn="tl">
                    <a:srgbClr val="000000">
                      <a:alpha val="43137"/>
                    </a:srgbClr>
                  </a:outerShdw>
                </a:effectLst>
                <a:latin typeface="Candy Square BTN Striped" panose="020B0704010102040306" pitchFamily="34" charset="0"/>
              </a:rPr>
              <a:t>    e.g</a:t>
            </a:r>
            <a:r>
              <a:rPr lang="en-GB" altLang="en-US" sz="2800" b="1" dirty="0">
                <a:effectLst>
                  <a:outerShdw blurRad="38100" dist="38100" dir="2700000" algn="tl">
                    <a:srgbClr val="000000">
                      <a:alpha val="43137"/>
                    </a:srgbClr>
                  </a:outerShdw>
                </a:effectLst>
                <a:latin typeface="Candy Square BTN Striped" panose="020B0704010102040306" pitchFamily="34" charset="0"/>
              </a:rPr>
              <a:t>. c-a-t </a:t>
            </a:r>
          </a:p>
          <a:p>
            <a:pPr>
              <a:lnSpc>
                <a:spcPct val="90000"/>
              </a:lnSpc>
              <a:buNone/>
            </a:pPr>
            <a:endParaRPr lang="en-GB" sz="5400" b="1" dirty="0">
              <a:solidFill>
                <a:srgbClr val="FF0000"/>
              </a:solidFill>
              <a:latin typeface="Candy Square BTN Striped" panose="020B0704010102040306" pitchFamily="34" charset="0"/>
            </a:endParaRPr>
          </a:p>
          <a:p>
            <a:pPr marL="109728" indent="0">
              <a:lnSpc>
                <a:spcPct val="90000"/>
              </a:lnSpc>
              <a:buNone/>
            </a:pPr>
            <a:endParaRPr lang="en-GB" sz="2400" b="1" dirty="0">
              <a:latin typeface="Candy Square BTN Striped" panose="020B0704010102040306" pitchFamily="34" charset="0"/>
            </a:endParaRPr>
          </a:p>
          <a:p>
            <a:pPr>
              <a:lnSpc>
                <a:spcPct val="90000"/>
              </a:lnSpc>
            </a:pPr>
            <a:endParaRPr lang="en-GB" sz="2400" b="1" dirty="0">
              <a:latin typeface="Candy Square BTN Striped" panose="020B0704010102040306" pitchFamily="34" charset="0"/>
            </a:endParaRPr>
          </a:p>
          <a:p>
            <a:pPr>
              <a:lnSpc>
                <a:spcPct val="90000"/>
              </a:lnSpc>
            </a:pPr>
            <a:endParaRPr lang="en-GB" sz="2000" dirty="0"/>
          </a:p>
          <a:p>
            <a:pPr>
              <a:lnSpc>
                <a:spcPct val="90000"/>
              </a:lnSpc>
              <a:buNone/>
            </a:pPr>
            <a:endParaRPr lang="en-GB" sz="2000" dirty="0"/>
          </a:p>
          <a:p>
            <a:endParaRPr lang="en-GB" dirty="0"/>
          </a:p>
        </p:txBody>
      </p:sp>
    </p:spTree>
    <p:extLst>
      <p:ext uri="{BB962C8B-B14F-4D97-AF65-F5344CB8AC3E}">
        <p14:creationId xmlns:p14="http://schemas.microsoft.com/office/powerpoint/2010/main" val="4075613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4213" y="333375"/>
            <a:ext cx="6870700" cy="863600"/>
          </a:xfrm>
        </p:spPr>
        <p:txBody>
          <a:bodyPr/>
          <a:lstStyle/>
          <a:p>
            <a:pPr eaLnBrk="1" hangingPunct="1"/>
            <a:r>
              <a:rPr lang="en-GB" dirty="0" smtClean="0">
                <a:solidFill>
                  <a:srgbClr val="00B050"/>
                </a:solidFill>
                <a:latin typeface="Candy Square BTN Striped" panose="020B0704010102040306" pitchFamily="34" charset="0"/>
              </a:rPr>
              <a:t>Phonics Words</a:t>
            </a:r>
          </a:p>
        </p:txBody>
      </p:sp>
      <p:sp>
        <p:nvSpPr>
          <p:cNvPr id="13315" name="Rectangle 3"/>
          <p:cNvSpPr>
            <a:spLocks noGrp="1" noChangeArrowheads="1"/>
          </p:cNvSpPr>
          <p:nvPr>
            <p:ph idx="1"/>
          </p:nvPr>
        </p:nvSpPr>
        <p:spPr>
          <a:xfrm>
            <a:off x="539552" y="1196975"/>
            <a:ext cx="7696200" cy="3657600"/>
          </a:xfrm>
        </p:spPr>
        <p:txBody>
          <a:bodyPr/>
          <a:lstStyle/>
          <a:p>
            <a:pPr eaLnBrk="1" hangingPunct="1">
              <a:lnSpc>
                <a:spcPct val="90000"/>
              </a:lnSpc>
              <a:buFontTx/>
              <a:buNone/>
            </a:pPr>
            <a:r>
              <a:rPr lang="en-GB" sz="2800" b="1" dirty="0" smtClean="0">
                <a:latin typeface="Candy Square BTN Striped" panose="020B0704010102040306" pitchFamily="34" charset="0"/>
              </a:rPr>
              <a:t>Your children will learn to use the term:</a:t>
            </a:r>
          </a:p>
          <a:p>
            <a:pPr eaLnBrk="1" hangingPunct="1">
              <a:lnSpc>
                <a:spcPct val="90000"/>
              </a:lnSpc>
              <a:buFontTx/>
              <a:buNone/>
            </a:pPr>
            <a:endParaRPr lang="en-GB" sz="2800" b="1" dirty="0" smtClean="0">
              <a:solidFill>
                <a:srgbClr val="660066"/>
              </a:solidFill>
              <a:latin typeface="Candy Square BTN Striped" panose="020B0704010102040306" pitchFamily="34" charset="0"/>
            </a:endParaRPr>
          </a:p>
          <a:p>
            <a:pPr eaLnBrk="1" hangingPunct="1">
              <a:lnSpc>
                <a:spcPct val="90000"/>
              </a:lnSpc>
              <a:buFontTx/>
              <a:buNone/>
            </a:pPr>
            <a:r>
              <a:rPr lang="en-GB" sz="6000" b="1" dirty="0" smtClean="0">
                <a:solidFill>
                  <a:srgbClr val="FF0000"/>
                </a:solidFill>
                <a:latin typeface="Candy Square BTN Striped" panose="020B0704010102040306" pitchFamily="34" charset="0"/>
              </a:rPr>
              <a:t>Blending</a:t>
            </a:r>
            <a:r>
              <a:rPr lang="en-GB" sz="6000" b="1" i="1" dirty="0" smtClean="0">
                <a:solidFill>
                  <a:srgbClr val="FF0000"/>
                </a:solidFill>
                <a:latin typeface="Candy Square BTN Striped" panose="020B0704010102040306" pitchFamily="34" charset="0"/>
              </a:rPr>
              <a:t> </a:t>
            </a:r>
          </a:p>
          <a:p>
            <a:pPr eaLnBrk="1" hangingPunct="1">
              <a:lnSpc>
                <a:spcPct val="90000"/>
              </a:lnSpc>
              <a:buFontTx/>
              <a:buNone/>
            </a:pPr>
            <a:endParaRPr lang="en-GB" sz="2400" b="1" dirty="0" smtClean="0"/>
          </a:p>
          <a:p>
            <a:pPr eaLnBrk="1" hangingPunct="1">
              <a:lnSpc>
                <a:spcPct val="90000"/>
              </a:lnSpc>
            </a:pPr>
            <a:r>
              <a:rPr lang="en-GB" sz="2800" b="1" dirty="0" smtClean="0">
                <a:latin typeface="Candy Square BTN Striped" panose="020B0704010102040306" pitchFamily="34" charset="0"/>
              </a:rPr>
              <a:t>Children need to be able to</a:t>
            </a:r>
            <a:r>
              <a:rPr lang="en-GB" sz="2800" b="1" dirty="0" smtClean="0">
                <a:solidFill>
                  <a:srgbClr val="660066"/>
                </a:solidFill>
                <a:latin typeface="Candy Square BTN Striped" panose="020B0704010102040306" pitchFamily="34" charset="0"/>
              </a:rPr>
              <a:t> </a:t>
            </a:r>
            <a:r>
              <a:rPr lang="en-GB" sz="2800" b="1" dirty="0" smtClean="0">
                <a:solidFill>
                  <a:srgbClr val="00B050"/>
                </a:solidFill>
                <a:latin typeface="Candy Square BTN Striped" panose="020B0704010102040306" pitchFamily="34" charset="0"/>
              </a:rPr>
              <a:t>hear</a:t>
            </a:r>
            <a:r>
              <a:rPr lang="en-GB" sz="2800" b="1" dirty="0" smtClean="0">
                <a:latin typeface="Candy Square BTN Striped" panose="020B0704010102040306" pitchFamily="34" charset="0"/>
              </a:rPr>
              <a:t> the separate sounds in a word and then blend them together to </a:t>
            </a:r>
            <a:r>
              <a:rPr lang="en-GB" sz="2800" b="1" dirty="0" smtClean="0">
                <a:solidFill>
                  <a:srgbClr val="00B050"/>
                </a:solidFill>
                <a:latin typeface="Candy Square BTN Striped" panose="020B0704010102040306" pitchFamily="34" charset="0"/>
              </a:rPr>
              <a:t>say</a:t>
            </a:r>
            <a:r>
              <a:rPr lang="en-GB" sz="2800" b="1" dirty="0" smtClean="0">
                <a:latin typeface="Candy Square BTN Striped" panose="020B0704010102040306" pitchFamily="34" charset="0"/>
              </a:rPr>
              <a:t> the whole word .</a:t>
            </a:r>
          </a:p>
          <a:p>
            <a:pPr eaLnBrk="1" hangingPunct="1">
              <a:lnSpc>
                <a:spcPct val="90000"/>
              </a:lnSpc>
              <a:buFontTx/>
              <a:buNone/>
            </a:pPr>
            <a:endParaRPr lang="en-GB" sz="2800" b="1" dirty="0" smtClean="0">
              <a:latin typeface="Candy Square BTN Striped" panose="020B0704010102040306" pitchFamily="34" charset="0"/>
            </a:endParaRPr>
          </a:p>
          <a:p>
            <a:pPr eaLnBrk="1" hangingPunct="1">
              <a:lnSpc>
                <a:spcPct val="90000"/>
              </a:lnSpc>
            </a:pPr>
            <a:endParaRPr lang="en-GB" sz="2400" b="1" dirty="0" smtClean="0"/>
          </a:p>
          <a:p>
            <a:pPr eaLnBrk="1" hangingPunct="1">
              <a:lnSpc>
                <a:spcPct val="90000"/>
              </a:lnSpc>
            </a:pPr>
            <a:endParaRPr lang="en-GB" sz="2400" dirty="0" smtClean="0"/>
          </a:p>
          <a:p>
            <a:pPr eaLnBrk="1" hangingPunct="1">
              <a:lnSpc>
                <a:spcPct val="90000"/>
              </a:lnSpc>
              <a:buFontTx/>
              <a:buNone/>
            </a:pPr>
            <a:endParaRPr lang="en-GB"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6870700" cy="828675"/>
          </a:xfrm>
        </p:spPr>
        <p:txBody>
          <a:bodyPr/>
          <a:lstStyle/>
          <a:p>
            <a:pPr eaLnBrk="1" hangingPunct="1"/>
            <a:r>
              <a:rPr lang="en-GB" dirty="0" smtClean="0">
                <a:solidFill>
                  <a:srgbClr val="FF0000"/>
                </a:solidFill>
              </a:rPr>
              <a:t>Blending</a:t>
            </a:r>
          </a:p>
        </p:txBody>
      </p:sp>
      <p:sp>
        <p:nvSpPr>
          <p:cNvPr id="14339" name="Rectangle 3"/>
          <p:cNvSpPr>
            <a:spLocks noGrp="1" noChangeArrowheads="1"/>
          </p:cNvSpPr>
          <p:nvPr>
            <p:ph idx="1"/>
          </p:nvPr>
        </p:nvSpPr>
        <p:spPr>
          <a:xfrm>
            <a:off x="684212" y="981075"/>
            <a:ext cx="8064251" cy="4360863"/>
          </a:xfrm>
        </p:spPr>
        <p:txBody>
          <a:bodyPr>
            <a:normAutofit/>
          </a:bodyPr>
          <a:lstStyle/>
          <a:p>
            <a:pPr eaLnBrk="1" hangingPunct="1">
              <a:lnSpc>
                <a:spcPct val="90000"/>
              </a:lnSpc>
              <a:buFontTx/>
              <a:buNone/>
            </a:pPr>
            <a:r>
              <a:rPr lang="en-GB" sz="6000" dirty="0" smtClean="0"/>
              <a:t>/b/  /e/  /d/ = bed</a:t>
            </a:r>
          </a:p>
          <a:p>
            <a:pPr eaLnBrk="1" hangingPunct="1">
              <a:lnSpc>
                <a:spcPct val="90000"/>
              </a:lnSpc>
              <a:buFontTx/>
              <a:buNone/>
            </a:pPr>
            <a:endParaRPr lang="en-GB" sz="4000" dirty="0" smtClean="0"/>
          </a:p>
          <a:p>
            <a:pPr eaLnBrk="1" hangingPunct="1">
              <a:lnSpc>
                <a:spcPct val="90000"/>
              </a:lnSpc>
              <a:buFontTx/>
              <a:buNone/>
            </a:pPr>
            <a:r>
              <a:rPr lang="en-GB" sz="6000" dirty="0" smtClean="0"/>
              <a:t>/t/  /</a:t>
            </a:r>
            <a:r>
              <a:rPr lang="en-GB" sz="6000" dirty="0" err="1" smtClean="0"/>
              <a:t>i</a:t>
            </a:r>
            <a:r>
              <a:rPr lang="en-GB" sz="6000" dirty="0" smtClean="0"/>
              <a:t>/  /n/  = tin</a:t>
            </a:r>
          </a:p>
          <a:p>
            <a:pPr eaLnBrk="1" hangingPunct="1">
              <a:lnSpc>
                <a:spcPct val="90000"/>
              </a:lnSpc>
              <a:buFontTx/>
              <a:buNone/>
            </a:pPr>
            <a:endParaRPr lang="en-GB" sz="3600" dirty="0" smtClean="0"/>
          </a:p>
          <a:p>
            <a:pPr eaLnBrk="1" hangingPunct="1">
              <a:lnSpc>
                <a:spcPct val="90000"/>
              </a:lnSpc>
              <a:buFontTx/>
              <a:buNone/>
            </a:pPr>
            <a:r>
              <a:rPr lang="en-GB" sz="6000" dirty="0" smtClean="0"/>
              <a:t>/m/  /u/  /g/</a:t>
            </a:r>
            <a:r>
              <a:rPr lang="en-GB" dirty="0" smtClean="0"/>
              <a:t> </a:t>
            </a:r>
            <a:r>
              <a:rPr lang="en-GB" sz="6000" dirty="0" smtClean="0"/>
              <a:t>= mug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4213" y="333375"/>
            <a:ext cx="6870700" cy="863600"/>
          </a:xfrm>
        </p:spPr>
        <p:txBody>
          <a:bodyPr/>
          <a:lstStyle/>
          <a:p>
            <a:pPr eaLnBrk="1" hangingPunct="1"/>
            <a:r>
              <a:rPr lang="en-GB" dirty="0" smtClean="0">
                <a:solidFill>
                  <a:srgbClr val="00B050"/>
                </a:solidFill>
                <a:latin typeface="Candy Square BTN Striped" panose="020B0704010102040306" pitchFamily="34" charset="0"/>
              </a:rPr>
              <a:t>Phonics Words</a:t>
            </a:r>
          </a:p>
        </p:txBody>
      </p:sp>
      <p:sp>
        <p:nvSpPr>
          <p:cNvPr id="15363" name="Rectangle 3"/>
          <p:cNvSpPr>
            <a:spLocks noGrp="1" noChangeArrowheads="1"/>
          </p:cNvSpPr>
          <p:nvPr>
            <p:ph idx="1"/>
          </p:nvPr>
        </p:nvSpPr>
        <p:spPr>
          <a:xfrm>
            <a:off x="684213" y="1341438"/>
            <a:ext cx="7696200" cy="3657600"/>
          </a:xfrm>
        </p:spPr>
        <p:txBody>
          <a:bodyPr/>
          <a:lstStyle/>
          <a:p>
            <a:pPr eaLnBrk="1" hangingPunct="1">
              <a:lnSpc>
                <a:spcPct val="90000"/>
              </a:lnSpc>
              <a:buFontTx/>
              <a:buNone/>
            </a:pPr>
            <a:r>
              <a:rPr lang="en-GB" sz="2800" b="1" dirty="0" smtClean="0">
                <a:latin typeface="Candy Square BTN Striped" panose="020B0704010102040306" pitchFamily="34" charset="0"/>
              </a:rPr>
              <a:t>Your children will learn to use the term:</a:t>
            </a:r>
          </a:p>
          <a:p>
            <a:pPr eaLnBrk="1" hangingPunct="1">
              <a:lnSpc>
                <a:spcPct val="90000"/>
              </a:lnSpc>
              <a:buFontTx/>
              <a:buNone/>
            </a:pPr>
            <a:endParaRPr lang="en-GB" sz="2800" b="1" dirty="0" smtClean="0">
              <a:solidFill>
                <a:srgbClr val="660066"/>
              </a:solidFill>
              <a:latin typeface="Candy Square BTN Striped" panose="020B0704010102040306" pitchFamily="34" charset="0"/>
            </a:endParaRPr>
          </a:p>
          <a:p>
            <a:pPr eaLnBrk="1" hangingPunct="1">
              <a:lnSpc>
                <a:spcPct val="90000"/>
              </a:lnSpc>
              <a:buFontTx/>
              <a:buNone/>
            </a:pPr>
            <a:r>
              <a:rPr lang="en-GB" sz="6000" b="1" dirty="0" smtClean="0">
                <a:solidFill>
                  <a:srgbClr val="FF0000"/>
                </a:solidFill>
                <a:latin typeface="Candy Square BTN Striped" panose="020B0704010102040306" pitchFamily="34" charset="0"/>
              </a:rPr>
              <a:t>Segmenting </a:t>
            </a:r>
          </a:p>
          <a:p>
            <a:pPr eaLnBrk="1" hangingPunct="1">
              <a:lnSpc>
                <a:spcPct val="90000"/>
              </a:lnSpc>
              <a:buFontTx/>
              <a:buNone/>
            </a:pPr>
            <a:endParaRPr lang="en-GB" sz="4000" b="1" dirty="0" smtClean="0"/>
          </a:p>
          <a:p>
            <a:pPr eaLnBrk="1" hangingPunct="1">
              <a:lnSpc>
                <a:spcPct val="90000"/>
              </a:lnSpc>
            </a:pPr>
            <a:r>
              <a:rPr lang="en-GB" sz="2800" b="1" dirty="0" smtClean="0">
                <a:latin typeface="Candy Square BTN Striped" panose="020B0704010102040306" pitchFamily="34" charset="0"/>
              </a:rPr>
              <a:t>Children need to be able to</a:t>
            </a:r>
            <a:r>
              <a:rPr lang="en-GB" sz="2800" b="1" dirty="0" smtClean="0">
                <a:solidFill>
                  <a:srgbClr val="660066"/>
                </a:solidFill>
                <a:latin typeface="Candy Square BTN Striped" panose="020B0704010102040306" pitchFamily="34" charset="0"/>
              </a:rPr>
              <a:t> </a:t>
            </a:r>
            <a:r>
              <a:rPr lang="en-GB" sz="2800" b="1" dirty="0" smtClean="0">
                <a:solidFill>
                  <a:srgbClr val="00B050"/>
                </a:solidFill>
                <a:latin typeface="Candy Square BTN Striped" panose="020B0704010102040306" pitchFamily="34" charset="0"/>
              </a:rPr>
              <a:t>hear</a:t>
            </a:r>
            <a:r>
              <a:rPr lang="en-GB" sz="2800" b="1" dirty="0" smtClean="0">
                <a:solidFill>
                  <a:srgbClr val="660066"/>
                </a:solidFill>
                <a:latin typeface="Candy Square BTN Striped" panose="020B0704010102040306" pitchFamily="34" charset="0"/>
              </a:rPr>
              <a:t> </a:t>
            </a:r>
            <a:r>
              <a:rPr lang="en-GB" sz="2800" b="1" dirty="0" smtClean="0">
                <a:latin typeface="Candy Square BTN Striped" panose="020B0704010102040306" pitchFamily="34" charset="0"/>
              </a:rPr>
              <a:t>a whole word and </a:t>
            </a:r>
            <a:r>
              <a:rPr lang="en-GB" sz="2800" b="1" dirty="0" smtClean="0">
                <a:solidFill>
                  <a:srgbClr val="00B050"/>
                </a:solidFill>
                <a:latin typeface="Candy Square BTN Striped" panose="020B0704010102040306" pitchFamily="34" charset="0"/>
              </a:rPr>
              <a:t>say</a:t>
            </a:r>
            <a:r>
              <a:rPr lang="en-GB" sz="2800" b="1" dirty="0" smtClean="0">
                <a:latin typeface="Candy Square BTN Striped" panose="020B0704010102040306" pitchFamily="34" charset="0"/>
              </a:rPr>
              <a:t> every sound that they </a:t>
            </a:r>
            <a:r>
              <a:rPr lang="en-GB" sz="2800" b="1" dirty="0" smtClean="0">
                <a:solidFill>
                  <a:srgbClr val="00B050"/>
                </a:solidFill>
                <a:latin typeface="Candy Square BTN Striped" panose="020B0704010102040306" pitchFamily="34" charset="0"/>
              </a:rPr>
              <a:t>hear </a:t>
            </a:r>
            <a:r>
              <a:rPr lang="en-GB" sz="2800" b="1" dirty="0" smtClean="0">
                <a:latin typeface="Candy Square BTN Striped" panose="020B0704010102040306" pitchFamily="34" charset="0"/>
              </a:rPr>
              <a:t>.</a:t>
            </a:r>
          </a:p>
          <a:p>
            <a:pPr eaLnBrk="1" hangingPunct="1">
              <a:lnSpc>
                <a:spcPct val="90000"/>
              </a:lnSpc>
            </a:pPr>
            <a:endParaRPr lang="en-GB" sz="2800" b="1" dirty="0" smtClean="0">
              <a:latin typeface="Candy Square BTN Striped" panose="020B0704010102040306" pitchFamily="34" charset="0"/>
            </a:endParaRPr>
          </a:p>
          <a:p>
            <a:pPr eaLnBrk="1" hangingPunct="1">
              <a:lnSpc>
                <a:spcPct val="90000"/>
              </a:lnSpc>
            </a:pPr>
            <a:endParaRPr lang="en-GB" sz="2400" dirty="0" smtClean="0"/>
          </a:p>
          <a:p>
            <a:pPr eaLnBrk="1" hangingPunct="1">
              <a:lnSpc>
                <a:spcPct val="90000"/>
              </a:lnSpc>
              <a:buFontTx/>
              <a:buNone/>
            </a:pPr>
            <a:endParaRPr lang="en-GB"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6870700" cy="828675"/>
          </a:xfrm>
        </p:spPr>
        <p:txBody>
          <a:bodyPr/>
          <a:lstStyle/>
          <a:p>
            <a:pPr eaLnBrk="1" hangingPunct="1"/>
            <a:r>
              <a:rPr lang="en-GB" dirty="0" smtClean="0">
                <a:solidFill>
                  <a:srgbClr val="FF0000"/>
                </a:solidFill>
                <a:latin typeface="Candy Square BTN Striped" panose="020B0704010102040306" pitchFamily="34" charset="0"/>
              </a:rPr>
              <a:t>Segmenting</a:t>
            </a:r>
          </a:p>
        </p:txBody>
      </p:sp>
      <p:sp>
        <p:nvSpPr>
          <p:cNvPr id="16387" name="Rectangle 3"/>
          <p:cNvSpPr>
            <a:spLocks noGrp="1" noChangeArrowheads="1"/>
          </p:cNvSpPr>
          <p:nvPr>
            <p:ph idx="1"/>
          </p:nvPr>
        </p:nvSpPr>
        <p:spPr>
          <a:xfrm>
            <a:off x="684213" y="981075"/>
            <a:ext cx="7696200" cy="4679950"/>
          </a:xfrm>
        </p:spPr>
        <p:txBody>
          <a:bodyPr>
            <a:normAutofit/>
          </a:bodyPr>
          <a:lstStyle/>
          <a:p>
            <a:pPr eaLnBrk="1" hangingPunct="1">
              <a:buFontTx/>
              <a:buNone/>
            </a:pPr>
            <a:r>
              <a:rPr lang="en-GB" sz="6000" dirty="0" smtClean="0"/>
              <a:t>bed =    /b/  /e/ /d/</a:t>
            </a:r>
          </a:p>
          <a:p>
            <a:pPr eaLnBrk="1" hangingPunct="1">
              <a:buFontTx/>
              <a:buNone/>
            </a:pPr>
            <a:endParaRPr lang="en-GB" sz="4000" dirty="0" smtClean="0"/>
          </a:p>
          <a:p>
            <a:pPr eaLnBrk="1" hangingPunct="1">
              <a:buFontTx/>
              <a:buNone/>
            </a:pPr>
            <a:r>
              <a:rPr lang="en-GB" sz="6000" dirty="0" smtClean="0"/>
              <a:t>tin=      /t/  /</a:t>
            </a:r>
            <a:r>
              <a:rPr lang="en-GB" sz="6000" dirty="0" err="1" smtClean="0"/>
              <a:t>i</a:t>
            </a:r>
            <a:r>
              <a:rPr lang="en-GB" sz="6000" dirty="0" smtClean="0"/>
              <a:t>/ /n/</a:t>
            </a:r>
          </a:p>
          <a:p>
            <a:pPr eaLnBrk="1" hangingPunct="1">
              <a:buFontTx/>
              <a:buNone/>
            </a:pPr>
            <a:endParaRPr lang="en-GB" sz="3600" dirty="0" smtClean="0"/>
          </a:p>
          <a:p>
            <a:pPr eaLnBrk="1" hangingPunct="1">
              <a:buFontTx/>
              <a:buNone/>
            </a:pPr>
            <a:r>
              <a:rPr lang="en-GB" sz="6000" dirty="0" smtClean="0"/>
              <a:t>mug=    /m/ /u/ /g/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5" descr="http://www.clker.com/cliparts/c/9/b/3/1217047809671033885open%20book.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35852"/>
            <a:ext cx="8604448" cy="645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481736" y="548680"/>
            <a:ext cx="3672408" cy="621398"/>
          </a:xfrm>
        </p:spPr>
        <p:txBody>
          <a:bodyPr>
            <a:normAutofit fontScale="90000"/>
          </a:bodyPr>
          <a:lstStyle/>
          <a:p>
            <a:pPr algn="ctr" eaLnBrk="1" fontAlgn="auto" hangingPunct="1">
              <a:spcAft>
                <a:spcPts val="0"/>
              </a:spcAft>
              <a:defRPr/>
            </a:pPr>
            <a:r>
              <a:rPr lang="en-GB" dirty="0" smtClean="0">
                <a:solidFill>
                  <a:schemeClr val="tx1"/>
                </a:solidFill>
                <a:latin typeface="Candy Square BTN Striped" panose="020B0704010102040306" pitchFamily="34" charset="0"/>
              </a:rPr>
              <a:t>Agenda</a:t>
            </a:r>
          </a:p>
        </p:txBody>
      </p:sp>
      <p:sp>
        <p:nvSpPr>
          <p:cNvPr id="6147" name="Content Placeholder 2"/>
          <p:cNvSpPr>
            <a:spLocks noGrp="1"/>
          </p:cNvSpPr>
          <p:nvPr>
            <p:ph idx="1"/>
          </p:nvPr>
        </p:nvSpPr>
        <p:spPr>
          <a:xfrm>
            <a:off x="4572000" y="1340768"/>
            <a:ext cx="4000500" cy="4429125"/>
          </a:xfrm>
        </p:spPr>
        <p:txBody>
          <a:bodyPr>
            <a:normAutofit lnSpcReduction="10000"/>
          </a:bodyPr>
          <a:lstStyle/>
          <a:p>
            <a:pPr marL="514350" indent="-514350" eaLnBrk="1" fontAlgn="auto" hangingPunct="1">
              <a:spcAft>
                <a:spcPts val="0"/>
              </a:spcAft>
              <a:buClrTx/>
              <a:buFont typeface="Calibri" pitchFamily="34" charset="0"/>
              <a:buAutoNum type="arabicPeriod"/>
              <a:defRPr/>
            </a:pPr>
            <a:r>
              <a:rPr lang="en-GB" sz="3200" dirty="0" smtClean="0">
                <a:latin typeface="Candy Square BTN Striped" panose="020B0704010102040306" pitchFamily="34" charset="0"/>
              </a:rPr>
              <a:t>How do children learn to read?</a:t>
            </a:r>
          </a:p>
          <a:p>
            <a:pPr marL="514350" indent="-514350" eaLnBrk="1" fontAlgn="auto" hangingPunct="1">
              <a:spcAft>
                <a:spcPts val="0"/>
              </a:spcAft>
              <a:buClrTx/>
              <a:buFont typeface="Calibri" pitchFamily="34" charset="0"/>
              <a:buAutoNum type="arabicPeriod"/>
              <a:defRPr/>
            </a:pPr>
            <a:endParaRPr lang="en-GB" sz="1200" dirty="0" smtClean="0">
              <a:latin typeface="Candy Square BTN Striped" panose="020B0704010102040306" pitchFamily="34" charset="0"/>
            </a:endParaRPr>
          </a:p>
          <a:p>
            <a:pPr marL="514350" indent="-514350" eaLnBrk="1" fontAlgn="auto" hangingPunct="1">
              <a:spcAft>
                <a:spcPts val="0"/>
              </a:spcAft>
              <a:buClrTx/>
              <a:buFont typeface="Calibri" pitchFamily="34" charset="0"/>
              <a:buAutoNum type="arabicPeriod"/>
              <a:defRPr/>
            </a:pPr>
            <a:r>
              <a:rPr lang="en-GB" sz="3200" dirty="0" smtClean="0">
                <a:latin typeface="Candy Square BTN Striped" panose="020B0704010102040306" pitchFamily="34" charset="0"/>
              </a:rPr>
              <a:t>How do we help children at school?</a:t>
            </a:r>
          </a:p>
          <a:p>
            <a:pPr marL="514350" indent="-514350" eaLnBrk="1" fontAlgn="auto" hangingPunct="1">
              <a:spcAft>
                <a:spcPts val="0"/>
              </a:spcAft>
              <a:buClrTx/>
              <a:buFont typeface="Calibri" pitchFamily="34" charset="0"/>
              <a:buAutoNum type="arabicPeriod"/>
              <a:defRPr/>
            </a:pPr>
            <a:endParaRPr lang="en-GB" sz="1200" dirty="0" smtClean="0">
              <a:latin typeface="Candy Square BTN Striped" panose="020B0704010102040306" pitchFamily="34" charset="0"/>
            </a:endParaRPr>
          </a:p>
          <a:p>
            <a:pPr marL="514350" indent="-514350" eaLnBrk="1" fontAlgn="auto" hangingPunct="1">
              <a:spcAft>
                <a:spcPts val="0"/>
              </a:spcAft>
              <a:buClrTx/>
              <a:buFont typeface="Calibri" pitchFamily="34" charset="0"/>
              <a:buAutoNum type="arabicPeriod"/>
              <a:defRPr/>
            </a:pPr>
            <a:r>
              <a:rPr lang="en-GB" sz="3200" dirty="0" smtClean="0">
                <a:latin typeface="Candy Square BTN Striped" panose="020B0704010102040306" pitchFamily="34" charset="0"/>
              </a:rPr>
              <a:t>How can you help at home?</a:t>
            </a:r>
          </a:p>
          <a:p>
            <a:pPr marL="514350" indent="-514350" eaLnBrk="1" fontAlgn="auto" hangingPunct="1">
              <a:spcAft>
                <a:spcPts val="0"/>
              </a:spcAft>
              <a:buClrTx/>
              <a:buFont typeface="Calibri" pitchFamily="34" charset="0"/>
              <a:buAutoNum type="arabicPeriod"/>
              <a:defRPr/>
            </a:pPr>
            <a:endParaRPr lang="en-GB" sz="1200" dirty="0" smtClean="0">
              <a:latin typeface="Candy Square BTN Striped" panose="020B0704010102040306" pitchFamily="34" charset="0"/>
            </a:endParaRPr>
          </a:p>
          <a:p>
            <a:pPr marL="514350" indent="-514350" eaLnBrk="1" fontAlgn="auto" hangingPunct="1">
              <a:spcAft>
                <a:spcPts val="0"/>
              </a:spcAft>
              <a:buClrTx/>
              <a:buFont typeface="Calibri" pitchFamily="34" charset="0"/>
              <a:buAutoNum type="arabicPeriod"/>
              <a:defRPr/>
            </a:pPr>
            <a:r>
              <a:rPr lang="en-GB" sz="3200" dirty="0" smtClean="0">
                <a:latin typeface="Candy Square BTN Striped" panose="020B0704010102040306" pitchFamily="34" charset="0"/>
              </a:rPr>
              <a:t>Any questions?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443" y="988634"/>
            <a:ext cx="3168352" cy="23762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07" y="3527251"/>
            <a:ext cx="3078088" cy="2299065"/>
          </a:xfrm>
          <a:prstGeom prst="rect">
            <a:avLst/>
          </a:prstGeom>
        </p:spPr>
      </p:pic>
    </p:spTree>
    <p:extLst>
      <p:ext uri="{BB962C8B-B14F-4D97-AF65-F5344CB8AC3E}">
        <p14:creationId xmlns:p14="http://schemas.microsoft.com/office/powerpoint/2010/main" val="2925027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00B050"/>
                </a:solidFill>
                <a:latin typeface="Candy Square BTN Striped" panose="020B0704010102040306" pitchFamily="34" charset="0"/>
              </a:rPr>
              <a:t>Phonics Words</a:t>
            </a:r>
            <a:endParaRPr lang="en-GB" dirty="0"/>
          </a:p>
        </p:txBody>
      </p:sp>
      <p:sp>
        <p:nvSpPr>
          <p:cNvPr id="2" name="Content Placeholder 1"/>
          <p:cNvSpPr>
            <a:spLocks noGrp="1"/>
          </p:cNvSpPr>
          <p:nvPr>
            <p:ph idx="1"/>
          </p:nvPr>
        </p:nvSpPr>
        <p:spPr/>
        <p:txBody>
          <a:bodyPr/>
          <a:lstStyle/>
          <a:p>
            <a:pPr>
              <a:lnSpc>
                <a:spcPct val="90000"/>
              </a:lnSpc>
              <a:buNone/>
            </a:pPr>
            <a:r>
              <a:rPr lang="en-GB" sz="2400" b="1" dirty="0">
                <a:latin typeface="Candy Square BTN Striped" panose="020B0704010102040306" pitchFamily="34" charset="0"/>
              </a:rPr>
              <a:t>Your children will learn to use the term:</a:t>
            </a:r>
          </a:p>
          <a:p>
            <a:pPr>
              <a:lnSpc>
                <a:spcPct val="90000"/>
              </a:lnSpc>
              <a:buNone/>
            </a:pPr>
            <a:endParaRPr lang="en-GB" sz="2400" b="1" dirty="0">
              <a:solidFill>
                <a:srgbClr val="660066"/>
              </a:solidFill>
              <a:latin typeface="Candy Square BTN Striped" panose="020B0704010102040306" pitchFamily="34" charset="0"/>
            </a:endParaRPr>
          </a:p>
          <a:p>
            <a:pPr>
              <a:lnSpc>
                <a:spcPct val="90000"/>
              </a:lnSpc>
              <a:buNone/>
            </a:pPr>
            <a:r>
              <a:rPr lang="en-GB" altLang="en-US" sz="6000" b="1" dirty="0" smtClean="0">
                <a:solidFill>
                  <a:srgbClr val="FF0000"/>
                </a:solidFill>
                <a:latin typeface="Candy Square BTN Striped" panose="020B0704010102040306" pitchFamily="34" charset="0"/>
              </a:rPr>
              <a:t>Grapheme </a:t>
            </a:r>
            <a:r>
              <a:rPr lang="en-GB" altLang="en-US" sz="6000" b="1" i="1" dirty="0" smtClean="0">
                <a:solidFill>
                  <a:srgbClr val="FF0000"/>
                </a:solidFill>
                <a:latin typeface="Candy Square BTN Striped" panose="020B0704010102040306" pitchFamily="34" charset="0"/>
              </a:rPr>
              <a:t>(letter name)</a:t>
            </a:r>
            <a:endParaRPr lang="en-GB" altLang="en-US" sz="5400" b="1" i="1" dirty="0">
              <a:solidFill>
                <a:srgbClr val="660066"/>
              </a:solidFill>
            </a:endParaRPr>
          </a:p>
          <a:p>
            <a:pPr>
              <a:lnSpc>
                <a:spcPct val="90000"/>
              </a:lnSpc>
              <a:buNone/>
            </a:pPr>
            <a:r>
              <a:rPr lang="en-GB" sz="5400" b="1" dirty="0">
                <a:solidFill>
                  <a:srgbClr val="FF0000"/>
                </a:solidFill>
                <a:latin typeface="Candy Square BTN Striped" panose="020B0704010102040306" pitchFamily="34" charset="0"/>
              </a:rPr>
              <a:t> </a:t>
            </a:r>
            <a:r>
              <a:rPr lang="en-GB" altLang="en-US" sz="2800" b="1" dirty="0">
                <a:effectLst>
                  <a:outerShdw blurRad="38100" dist="38100" dir="2700000" algn="tl">
                    <a:srgbClr val="000000">
                      <a:alpha val="43137"/>
                    </a:srgbClr>
                  </a:outerShdw>
                </a:effectLst>
                <a:latin typeface="Candy Square BTN Striped" panose="020B0704010102040306" pitchFamily="34" charset="0"/>
              </a:rPr>
              <a:t>This is how  a sound is written down  </a:t>
            </a:r>
          </a:p>
          <a:p>
            <a:pPr>
              <a:lnSpc>
                <a:spcPct val="90000"/>
              </a:lnSpc>
              <a:buNone/>
            </a:pPr>
            <a:endParaRPr lang="en-GB" altLang="en-US" sz="3200" b="1" i="1" dirty="0">
              <a:effectLst>
                <a:outerShdw blurRad="38100" dist="38100" dir="2700000" algn="tl">
                  <a:srgbClr val="000000">
                    <a:alpha val="43137"/>
                  </a:srgbClr>
                </a:outerShdw>
              </a:effectLst>
              <a:latin typeface="Candy Square BTN Striped" panose="020B0704010102040306" pitchFamily="34" charset="0"/>
            </a:endParaRPr>
          </a:p>
          <a:p>
            <a:pPr>
              <a:lnSpc>
                <a:spcPct val="80000"/>
              </a:lnSpc>
              <a:buNone/>
            </a:pPr>
            <a:endParaRPr lang="en-GB" dirty="0"/>
          </a:p>
        </p:txBody>
      </p:sp>
    </p:spTree>
    <p:extLst>
      <p:ext uri="{BB962C8B-B14F-4D97-AF65-F5344CB8AC3E}">
        <p14:creationId xmlns:p14="http://schemas.microsoft.com/office/powerpoint/2010/main" val="2789480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06090"/>
          </a:xfrm>
        </p:spPr>
        <p:txBody>
          <a:bodyPr>
            <a:normAutofit fontScale="90000"/>
          </a:bodyPr>
          <a:lstStyle/>
          <a:p>
            <a:r>
              <a:rPr lang="en-GB" dirty="0" smtClean="0">
                <a:solidFill>
                  <a:srgbClr val="00B050"/>
                </a:solidFill>
                <a:latin typeface="Candy Square BTN Striped" panose="020B0704010102040306" pitchFamily="34" charset="0"/>
              </a:rPr>
              <a:t>Phonic Words</a:t>
            </a:r>
            <a:endParaRPr lang="en-GB" dirty="0">
              <a:solidFill>
                <a:srgbClr val="00B050"/>
              </a:solidFill>
              <a:latin typeface="Candy Square BTN Striped" panose="020B0704010102040306" pitchFamily="34" charset="0"/>
            </a:endParaRPr>
          </a:p>
        </p:txBody>
      </p:sp>
      <p:sp>
        <p:nvSpPr>
          <p:cNvPr id="2" name="Content Placeholder 1"/>
          <p:cNvSpPr>
            <a:spLocks noGrp="1"/>
          </p:cNvSpPr>
          <p:nvPr>
            <p:ph idx="1"/>
          </p:nvPr>
        </p:nvSpPr>
        <p:spPr>
          <a:xfrm>
            <a:off x="323528" y="1119476"/>
            <a:ext cx="8229600" cy="4525963"/>
          </a:xfrm>
        </p:spPr>
        <p:txBody>
          <a:bodyPr/>
          <a:lstStyle/>
          <a:p>
            <a:r>
              <a:rPr lang="en-GB" altLang="en-US" sz="2400" b="1" dirty="0">
                <a:latin typeface="Candy Square BTN Striped" panose="020B0704010102040306" pitchFamily="34" charset="0"/>
              </a:rPr>
              <a:t>Phoneme frame and sound buttons </a:t>
            </a:r>
          </a:p>
          <a:p>
            <a:endParaRPr lang="en-GB" dirty="0"/>
          </a:p>
        </p:txBody>
      </p:sp>
      <p:sp>
        <p:nvSpPr>
          <p:cNvPr id="5" name="Rectangle 3"/>
          <p:cNvSpPr txBox="1">
            <a:spLocks noChangeArrowheads="1"/>
          </p:cNvSpPr>
          <p:nvPr/>
        </p:nvSpPr>
        <p:spPr>
          <a:xfrm>
            <a:off x="2411413" y="908050"/>
            <a:ext cx="3771900" cy="1152525"/>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fontAlgn="auto">
              <a:buFontTx/>
              <a:buNone/>
            </a:pPr>
            <a:endParaRPr lang="en-GB" altLang="en-US" sz="2400" dirty="0" smtClean="0">
              <a:solidFill>
                <a:srgbClr val="0000CC"/>
              </a:solidFill>
            </a:endParaRPr>
          </a:p>
        </p:txBody>
      </p:sp>
      <p:graphicFrame>
        <p:nvGraphicFramePr>
          <p:cNvPr id="6" name="Group 4"/>
          <p:cNvGraphicFramePr>
            <a:graphicFrameLocks/>
          </p:cNvGraphicFramePr>
          <p:nvPr>
            <p:extLst>
              <p:ext uri="{D42A27DB-BD31-4B8C-83A1-F6EECF244321}">
                <p14:modId xmlns:p14="http://schemas.microsoft.com/office/powerpoint/2010/main" val="3426634097"/>
              </p:ext>
            </p:extLst>
          </p:nvPr>
        </p:nvGraphicFramePr>
        <p:xfrm>
          <a:off x="900113" y="2349500"/>
          <a:ext cx="3843337" cy="792163"/>
        </p:xfrm>
        <a:graphic>
          <a:graphicData uri="http://schemas.openxmlformats.org/drawingml/2006/table">
            <a:tbl>
              <a:tblPr/>
              <a:tblGrid>
                <a:gridCol w="1320800"/>
                <a:gridCol w="1241425"/>
                <a:gridCol w="1281112"/>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dirty="0" smtClean="0">
                          <a:ln>
                            <a:noFill/>
                          </a:ln>
                          <a:solidFill>
                            <a:schemeClr val="tx1"/>
                          </a:solidFill>
                          <a:effectLst/>
                          <a:latin typeface="Comic Sans MS" pitchFamily="66"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dirty="0" smtClean="0">
                          <a:ln>
                            <a:noFill/>
                          </a:ln>
                          <a:solidFill>
                            <a:schemeClr val="tx1"/>
                          </a:solidFill>
                          <a:effectLst/>
                          <a:latin typeface="Comic Sans MS" pitchFamily="66"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dirty="0" smtClean="0">
                          <a:ln>
                            <a:noFill/>
                          </a:ln>
                          <a:solidFill>
                            <a:schemeClr val="tx1"/>
                          </a:solidFill>
                          <a:effectLst/>
                          <a:latin typeface="Comic Sans MS" pitchFamily="66"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 name="Picture 14" descr="cat"/>
          <p:cNvPicPr>
            <a:picLocks noChangeAspect="1" noChangeArrowheads="1"/>
          </p:cNvPicPr>
          <p:nvPr/>
        </p:nvPicPr>
        <p:blipFill>
          <a:blip r:embed="rId2">
            <a:extLst>
              <a:ext uri="{28A0092B-C50C-407E-A947-70E740481C1C}">
                <a14:useLocalDpi xmlns:a14="http://schemas.microsoft.com/office/drawing/2010/main" val="0"/>
              </a:ext>
            </a:extLst>
          </a:blip>
          <a:srcRect t="27592" b="27666"/>
          <a:stretch>
            <a:fillRect/>
          </a:stretch>
        </p:blipFill>
        <p:spPr bwMode="auto">
          <a:xfrm>
            <a:off x="4859338" y="2924175"/>
            <a:ext cx="193357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221163"/>
            <a:ext cx="208915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oup 16"/>
          <p:cNvGraphicFramePr>
            <a:graphicFrameLocks/>
          </p:cNvGraphicFramePr>
          <p:nvPr>
            <p:extLst>
              <p:ext uri="{D42A27DB-BD31-4B8C-83A1-F6EECF244321}">
                <p14:modId xmlns:p14="http://schemas.microsoft.com/office/powerpoint/2010/main" val="4062491654"/>
              </p:ext>
            </p:extLst>
          </p:nvPr>
        </p:nvGraphicFramePr>
        <p:xfrm>
          <a:off x="900113" y="4076700"/>
          <a:ext cx="3771900" cy="792163"/>
        </p:xfrm>
        <a:graphic>
          <a:graphicData uri="http://schemas.openxmlformats.org/drawingml/2006/table">
            <a:tbl>
              <a:tblPr/>
              <a:tblGrid>
                <a:gridCol w="1257300"/>
                <a:gridCol w="1257300"/>
                <a:gridCol w="1257300"/>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dirty="0" smtClean="0">
                          <a:ln>
                            <a:noFill/>
                          </a:ln>
                          <a:solidFill>
                            <a:schemeClr val="tx1"/>
                          </a:solidFill>
                          <a:effectLst/>
                          <a:latin typeface="Comic Sans MS" pitchFamily="66"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dirty="0" smtClean="0">
                          <a:ln>
                            <a:noFill/>
                          </a:ln>
                          <a:solidFill>
                            <a:schemeClr val="tx1"/>
                          </a:solidFill>
                          <a:effectLst/>
                          <a:latin typeface="Comic Sans MS" pitchFamily="66"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dirty="0" smtClean="0">
                          <a:ln>
                            <a:noFill/>
                          </a:ln>
                          <a:solidFill>
                            <a:schemeClr val="tx1"/>
                          </a:solidFill>
                          <a:effectLst/>
                          <a:latin typeface="Comic Sans MS" pitchFamily="66" charset="0"/>
                        </a:rPr>
                        <a:t>sh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Text Box 26"/>
          <p:cNvSpPr txBox="1">
            <a:spLocks noChangeArrowheads="1"/>
          </p:cNvSpPr>
          <p:nvPr/>
        </p:nvSpPr>
        <p:spPr bwMode="auto">
          <a:xfrm>
            <a:off x="900113" y="3141663"/>
            <a:ext cx="38877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50000"/>
              </a:spcBef>
              <a:buFontTx/>
              <a:buNone/>
            </a:pPr>
            <a:r>
              <a:rPr lang="en-GB" altLang="en-US" sz="4000"/>
              <a:t> .          .        .</a:t>
            </a:r>
          </a:p>
        </p:txBody>
      </p:sp>
      <p:sp>
        <p:nvSpPr>
          <p:cNvPr id="11" name="Text Box 27"/>
          <p:cNvSpPr txBox="1">
            <a:spLocks noChangeArrowheads="1"/>
          </p:cNvSpPr>
          <p:nvPr/>
        </p:nvSpPr>
        <p:spPr bwMode="auto">
          <a:xfrm>
            <a:off x="971550" y="4941888"/>
            <a:ext cx="38877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50000"/>
              </a:spcBef>
              <a:buFontTx/>
              <a:buNone/>
            </a:pPr>
            <a:r>
              <a:rPr lang="en-GB" altLang="en-US" sz="4000" dirty="0"/>
              <a:t> .          .      _</a:t>
            </a:r>
          </a:p>
        </p:txBody>
      </p:sp>
    </p:spTree>
    <p:extLst>
      <p:ext uri="{BB962C8B-B14F-4D97-AF65-F5344CB8AC3E}">
        <p14:creationId xmlns:p14="http://schemas.microsoft.com/office/powerpoint/2010/main" val="2216491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00B050"/>
                </a:solidFill>
                <a:latin typeface="Candy Square BTN Striped" panose="020B0704010102040306" pitchFamily="34" charset="0"/>
              </a:rPr>
              <a:t>Phonic Words</a:t>
            </a:r>
            <a:endParaRPr lang="en-GB" dirty="0"/>
          </a:p>
        </p:txBody>
      </p:sp>
      <p:sp>
        <p:nvSpPr>
          <p:cNvPr id="2" name="Content Placeholder 1"/>
          <p:cNvSpPr>
            <a:spLocks noGrp="1"/>
          </p:cNvSpPr>
          <p:nvPr>
            <p:ph idx="1"/>
          </p:nvPr>
        </p:nvSpPr>
        <p:spPr/>
        <p:txBody>
          <a:bodyPr/>
          <a:lstStyle/>
          <a:p>
            <a:pPr>
              <a:spcBef>
                <a:spcPct val="0"/>
              </a:spcBef>
              <a:buNone/>
            </a:pPr>
            <a:r>
              <a:rPr lang="en-GB" altLang="en-US" sz="4400" b="1" dirty="0">
                <a:solidFill>
                  <a:schemeClr val="tx2"/>
                </a:solidFill>
                <a:latin typeface="Candy Square BTN Striped" panose="020B0704010102040306" pitchFamily="34" charset="0"/>
              </a:rPr>
              <a:t>How to </a:t>
            </a:r>
            <a:r>
              <a:rPr lang="en-GB" altLang="en-US" sz="4400" b="1" dirty="0" smtClean="0">
                <a:solidFill>
                  <a:schemeClr val="tx2"/>
                </a:solidFill>
                <a:latin typeface="Candy Square BTN Striped" panose="020B0704010102040306" pitchFamily="34" charset="0"/>
              </a:rPr>
              <a:t>play phoneme frames:</a:t>
            </a:r>
            <a:endParaRPr lang="en-GB" altLang="en-US" sz="4400" b="1" dirty="0">
              <a:solidFill>
                <a:schemeClr val="tx2"/>
              </a:solidFill>
              <a:latin typeface="Candy Square BTN Striped" panose="020B0704010102040306" pitchFamily="34" charset="0"/>
            </a:endParaRPr>
          </a:p>
          <a:p>
            <a:pPr>
              <a:spcBef>
                <a:spcPct val="0"/>
              </a:spcBef>
              <a:buNone/>
            </a:pPr>
            <a:endParaRPr lang="en-GB" altLang="en-US" sz="4400" b="1" dirty="0" smtClean="0">
              <a:solidFill>
                <a:schemeClr val="tx2"/>
              </a:solidFill>
              <a:latin typeface="Candy Square BTN Striped" panose="020B0704010102040306" pitchFamily="34" charset="0"/>
            </a:endParaRPr>
          </a:p>
          <a:p>
            <a:pPr>
              <a:spcBef>
                <a:spcPct val="0"/>
              </a:spcBef>
              <a:buNone/>
            </a:pPr>
            <a:r>
              <a:rPr lang="en-GB" altLang="en-US" sz="4400" b="1" dirty="0" smtClean="0">
                <a:solidFill>
                  <a:schemeClr val="tx2"/>
                </a:solidFill>
                <a:latin typeface="Candy Square BTN Striped" panose="020B0704010102040306" pitchFamily="34" charset="0"/>
              </a:rPr>
              <a:t>Say </a:t>
            </a:r>
            <a:r>
              <a:rPr lang="en-GB" altLang="en-US" sz="4400" b="1" dirty="0" smtClean="0">
                <a:solidFill>
                  <a:schemeClr val="tx2"/>
                </a:solidFill>
                <a:latin typeface="Candy Square BTN Striped" panose="020B0704010102040306" pitchFamily="34" charset="0"/>
              </a:rPr>
              <a:t>it, </a:t>
            </a:r>
            <a:r>
              <a:rPr lang="en-GB" altLang="en-US" sz="4400" b="1" dirty="0">
                <a:solidFill>
                  <a:schemeClr val="tx2"/>
                </a:solidFill>
                <a:latin typeface="Candy Square BTN Striped" panose="020B0704010102040306" pitchFamily="34" charset="0"/>
              </a:rPr>
              <a:t>robot sounds (segment) and say the word (blend)</a:t>
            </a:r>
          </a:p>
          <a:p>
            <a:pPr>
              <a:spcBef>
                <a:spcPct val="0"/>
              </a:spcBef>
              <a:buNone/>
            </a:pPr>
            <a:r>
              <a:rPr lang="en-GB" altLang="en-US" sz="4400" b="1" dirty="0">
                <a:solidFill>
                  <a:schemeClr val="tx2"/>
                </a:solidFill>
                <a:latin typeface="Candy Square BTN Striped" panose="020B0704010102040306" pitchFamily="34" charset="0"/>
              </a:rPr>
              <a:t>Now can you write the sounds you hear in the phoneme frame?</a:t>
            </a:r>
          </a:p>
          <a:p>
            <a:endParaRPr lang="en-GB" dirty="0" smtClean="0"/>
          </a:p>
          <a:p>
            <a:pPr marL="109728" indent="0">
              <a:buNone/>
            </a:pPr>
            <a:endParaRPr lang="en-GB" dirty="0"/>
          </a:p>
        </p:txBody>
      </p:sp>
    </p:spTree>
    <p:extLst>
      <p:ext uri="{BB962C8B-B14F-4D97-AF65-F5344CB8AC3E}">
        <p14:creationId xmlns:p14="http://schemas.microsoft.com/office/powerpoint/2010/main" val="1694657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0050" y="862012"/>
            <a:ext cx="2362200" cy="1933575"/>
          </a:xfrm>
        </p:spPr>
      </p:pic>
      <p:sp>
        <p:nvSpPr>
          <p:cNvPr id="4" name="Rectangle 2"/>
          <p:cNvSpPr txBox="1">
            <a:spLocks noChangeArrowheads="1"/>
          </p:cNvSpPr>
          <p:nvPr/>
        </p:nvSpPr>
        <p:spPr>
          <a:xfrm>
            <a:off x="685800" y="152400"/>
            <a:ext cx="6870700" cy="16002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en-GB" altLang="en-US" dirty="0" smtClean="0"/>
              <a:t>Phoneme frames activity</a:t>
            </a:r>
            <a:br>
              <a:rPr lang="en-GB" altLang="en-US" dirty="0" smtClean="0"/>
            </a:br>
            <a:endParaRPr lang="en-GB" altLang="en-US" dirty="0" smtClean="0"/>
          </a:p>
        </p:txBody>
      </p:sp>
      <p:sp>
        <p:nvSpPr>
          <p:cNvPr id="5" name="Rectangle 3"/>
          <p:cNvSpPr txBox="1">
            <a:spLocks noChangeArrowheads="1"/>
          </p:cNvSpPr>
          <p:nvPr/>
        </p:nvSpPr>
        <p:spPr>
          <a:xfrm>
            <a:off x="685800" y="1828800"/>
            <a:ext cx="7696200" cy="36576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buFontTx/>
              <a:buNone/>
            </a:pPr>
            <a:endParaRPr lang="en-GB" altLang="en-US" sz="8000" smtClean="0"/>
          </a:p>
          <a:p>
            <a:pPr fontAlgn="auto">
              <a:buFontTx/>
              <a:buNone/>
            </a:pPr>
            <a:endParaRPr lang="en-GB" altLang="en-US" sz="8000" smtClean="0"/>
          </a:p>
          <a:p>
            <a:pPr fontAlgn="auto">
              <a:buFontTx/>
              <a:buNone/>
            </a:pPr>
            <a:endParaRPr lang="en-GB" altLang="en-US" sz="8000" smtClean="0"/>
          </a:p>
          <a:p>
            <a:pPr fontAlgn="auto"/>
            <a:endParaRPr lang="en-GB" altLang="en-US" dirty="0" smtClean="0"/>
          </a:p>
        </p:txBody>
      </p:sp>
      <p:pic>
        <p:nvPicPr>
          <p:cNvPr id="6" name="Picture 4" descr="C:\Users\JRobinson\AppData\Local\Microsoft\Windows\Temporary Internet Files\Content.IE5\R5ZL87WK\MP90031427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081088"/>
            <a:ext cx="173831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Users\JRobinson\AppData\Local\Microsoft\Windows\Temporary Internet Files\Content.IE5\VU2AROP5\MP90042225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268413"/>
            <a:ext cx="1368425"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2987675" y="4552950"/>
            <a:ext cx="56784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en-GB" altLang="en-US" sz="3600" dirty="0">
                <a:solidFill>
                  <a:srgbClr val="FF0000"/>
                </a:solidFill>
              </a:rPr>
              <a:t>d     	e		u		g		o		n	</a:t>
            </a:r>
          </a:p>
          <a:p>
            <a:pPr eaLnBrk="1" hangingPunct="1">
              <a:spcBef>
                <a:spcPct val="0"/>
              </a:spcBef>
              <a:buFontTx/>
              <a:buNone/>
            </a:pPr>
            <a:r>
              <a:rPr lang="en-GB" altLang="en-US" sz="3600" dirty="0">
                <a:solidFill>
                  <a:srgbClr val="FF0000"/>
                </a:solidFill>
              </a:rPr>
              <a:t>t   		</a:t>
            </a:r>
            <a:r>
              <a:rPr lang="en-GB" altLang="en-US" sz="3600" dirty="0" err="1">
                <a:solidFill>
                  <a:srgbClr val="FF0000"/>
                </a:solidFill>
              </a:rPr>
              <a:t>ck</a:t>
            </a:r>
            <a:r>
              <a:rPr lang="en-GB" altLang="en-US" sz="3600" dirty="0"/>
              <a:t>	</a:t>
            </a:r>
          </a:p>
        </p:txBody>
      </p:sp>
      <p:graphicFrame>
        <p:nvGraphicFramePr>
          <p:cNvPr id="10" name="Group 4"/>
          <p:cNvGraphicFramePr>
            <a:graphicFrameLocks/>
          </p:cNvGraphicFramePr>
          <p:nvPr/>
        </p:nvGraphicFramePr>
        <p:xfrm>
          <a:off x="179388" y="3344863"/>
          <a:ext cx="2384425" cy="720725"/>
        </p:xfrm>
        <a:graphic>
          <a:graphicData uri="http://schemas.openxmlformats.org/drawingml/2006/table">
            <a:tbl>
              <a:tblPr/>
              <a:tblGrid>
                <a:gridCol w="819431"/>
                <a:gridCol w="770186"/>
                <a:gridCol w="794808"/>
              </a:tblGrid>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3600" b="0" i="0" u="none" strike="noStrike" cap="none" normalizeH="0" baseline="0" dirty="0" smtClean="0">
                        <a:ln>
                          <a:noFill/>
                        </a:ln>
                        <a:solidFill>
                          <a:schemeClr val="tx1"/>
                        </a:solidFill>
                        <a:effectLst/>
                        <a:latin typeface="Comic Sans MS" pitchFamily="66" charset="0"/>
                      </a:endParaRPr>
                    </a:p>
                  </a:txBody>
                  <a:tcPr marL="91420" marR="91420" marT="45761" marB="457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3600" b="0" i="0" u="none" strike="noStrike" cap="none" normalizeH="0" baseline="0" dirty="0" smtClean="0">
                        <a:ln>
                          <a:noFill/>
                        </a:ln>
                        <a:solidFill>
                          <a:schemeClr val="tx1"/>
                        </a:solidFill>
                        <a:effectLst/>
                        <a:latin typeface="Comic Sans MS" pitchFamily="66" charset="0"/>
                      </a:endParaRPr>
                    </a:p>
                  </a:txBody>
                  <a:tcPr marL="91420" marR="91420"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3600" b="0" i="0" u="none" strike="noStrike" cap="none" normalizeH="0" baseline="0" dirty="0" smtClean="0">
                        <a:ln>
                          <a:noFill/>
                        </a:ln>
                        <a:solidFill>
                          <a:schemeClr val="tx1"/>
                        </a:solidFill>
                        <a:effectLst/>
                        <a:latin typeface="Comic Sans MS" pitchFamily="66" charset="0"/>
                      </a:endParaRPr>
                    </a:p>
                  </a:txBody>
                  <a:tcPr marL="91420" marR="91420" marT="45761" marB="457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 name="Group 4"/>
          <p:cNvGraphicFramePr>
            <a:graphicFrameLocks/>
          </p:cNvGraphicFramePr>
          <p:nvPr/>
        </p:nvGraphicFramePr>
        <p:xfrm>
          <a:off x="2974975" y="2698750"/>
          <a:ext cx="2384425" cy="682625"/>
        </p:xfrm>
        <a:graphic>
          <a:graphicData uri="http://schemas.openxmlformats.org/drawingml/2006/table">
            <a:tbl>
              <a:tblPr/>
              <a:tblGrid>
                <a:gridCol w="819431"/>
                <a:gridCol w="764403"/>
                <a:gridCol w="800591"/>
              </a:tblGrid>
              <a:tr h="682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3600" b="0" i="0" u="none" strike="noStrike" cap="none" normalizeH="0" baseline="0" dirty="0" smtClean="0">
                        <a:ln>
                          <a:noFill/>
                        </a:ln>
                        <a:solidFill>
                          <a:schemeClr val="tx1"/>
                        </a:solidFill>
                        <a:effectLst/>
                        <a:latin typeface="Comic Sans MS" pitchFamily="66" charset="0"/>
                      </a:endParaRPr>
                    </a:p>
                  </a:txBody>
                  <a:tcPr marL="91420" marR="91420"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3600" b="0" i="0" u="none" strike="noStrike" cap="none" normalizeH="0" baseline="0" dirty="0" smtClean="0">
                        <a:ln>
                          <a:noFill/>
                        </a:ln>
                        <a:solidFill>
                          <a:schemeClr val="tx1"/>
                        </a:solidFill>
                        <a:effectLst/>
                        <a:latin typeface="Comic Sans MS" pitchFamily="66" charset="0"/>
                      </a:endParaRPr>
                    </a:p>
                  </a:txBody>
                  <a:tcPr marL="91420" marR="91420"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3600" b="0" i="0" u="none" strike="noStrike" cap="none" normalizeH="0" baseline="0" dirty="0" smtClean="0">
                        <a:ln>
                          <a:noFill/>
                        </a:ln>
                        <a:solidFill>
                          <a:schemeClr val="tx1"/>
                        </a:solidFill>
                        <a:effectLst/>
                        <a:latin typeface="Comic Sans MS" pitchFamily="66" charset="0"/>
                      </a:endParaRPr>
                    </a:p>
                  </a:txBody>
                  <a:tcPr marL="91420" marR="91420"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 name="Table 11"/>
          <p:cNvGraphicFramePr>
            <a:graphicFrameLocks noGrp="1"/>
          </p:cNvGraphicFramePr>
          <p:nvPr/>
        </p:nvGraphicFramePr>
        <p:xfrm>
          <a:off x="6011863" y="3500438"/>
          <a:ext cx="2386012" cy="684212"/>
        </p:xfrm>
        <a:graphic>
          <a:graphicData uri="http://schemas.openxmlformats.org/drawingml/2006/table">
            <a:tbl>
              <a:tblPr/>
              <a:tblGrid>
                <a:gridCol w="819976"/>
                <a:gridCol w="764912"/>
                <a:gridCol w="801124"/>
              </a:tblGrid>
              <a:tr h="6842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3600" b="0" i="0" u="none" strike="noStrike" cap="none" normalizeH="0" baseline="0" dirty="0" smtClean="0">
                        <a:ln>
                          <a:noFill/>
                        </a:ln>
                        <a:solidFill>
                          <a:schemeClr val="tx1"/>
                        </a:solidFill>
                        <a:effectLst/>
                        <a:latin typeface="Comic Sans MS" pitchFamily="66" charset="0"/>
                      </a:endParaRPr>
                    </a:p>
                  </a:txBody>
                  <a:tcPr marL="91481" marR="91481" marT="45803" marB="45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3600" b="0" i="0" u="none" strike="noStrike" cap="none" normalizeH="0" baseline="0" dirty="0" smtClean="0">
                        <a:ln>
                          <a:noFill/>
                        </a:ln>
                        <a:solidFill>
                          <a:schemeClr val="tx1"/>
                        </a:solidFill>
                        <a:effectLst/>
                        <a:latin typeface="Comic Sans MS" pitchFamily="66" charset="0"/>
                      </a:endParaRPr>
                    </a:p>
                  </a:txBody>
                  <a:tcPr marL="91481" marR="91481" marT="45803" marB="45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3600" b="0" i="0" u="none" strike="noStrike" cap="none" normalizeH="0" baseline="0" dirty="0" smtClean="0">
                        <a:ln>
                          <a:noFill/>
                        </a:ln>
                        <a:solidFill>
                          <a:schemeClr val="tx1"/>
                        </a:solidFill>
                        <a:effectLst/>
                        <a:latin typeface="Comic Sans MS" pitchFamily="66" charset="0"/>
                      </a:endParaRPr>
                    </a:p>
                  </a:txBody>
                  <a:tcPr marL="91481" marR="91481" marT="45803" marB="45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 name="Group 4"/>
          <p:cNvGraphicFramePr>
            <a:graphicFrameLocks/>
          </p:cNvGraphicFramePr>
          <p:nvPr/>
        </p:nvGraphicFramePr>
        <p:xfrm>
          <a:off x="179388" y="3336925"/>
          <a:ext cx="2384425" cy="719138"/>
        </p:xfrm>
        <a:graphic>
          <a:graphicData uri="http://schemas.openxmlformats.org/drawingml/2006/table">
            <a:tbl>
              <a:tblPr/>
              <a:tblGrid>
                <a:gridCol w="819431"/>
                <a:gridCol w="770186"/>
                <a:gridCol w="794808"/>
              </a:tblGrid>
              <a:tr h="719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3600" b="0" i="0" u="none" strike="noStrike" cap="none" normalizeH="0" baseline="0" dirty="0" smtClean="0">
                        <a:ln>
                          <a:noFill/>
                        </a:ln>
                        <a:solidFill>
                          <a:schemeClr val="tx1"/>
                        </a:solidFill>
                        <a:effectLst/>
                        <a:latin typeface="Comic Sans MS" pitchFamily="66" charset="0"/>
                      </a:endParaRPr>
                    </a:p>
                  </a:txBody>
                  <a:tcPr marL="91420" marR="91420" marT="45660" marB="45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3600" b="0" i="0" u="none" strike="noStrike" cap="none" normalizeH="0" baseline="0" dirty="0" smtClean="0">
                        <a:ln>
                          <a:noFill/>
                        </a:ln>
                        <a:solidFill>
                          <a:schemeClr val="tx1"/>
                        </a:solidFill>
                        <a:effectLst/>
                        <a:latin typeface="Comic Sans MS" pitchFamily="66" charset="0"/>
                      </a:endParaRPr>
                    </a:p>
                  </a:txBody>
                  <a:tcPr marL="91420" marR="91420" marT="45660" marB="45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3600" b="0" i="0" u="none" strike="noStrike" cap="none" normalizeH="0" baseline="0" dirty="0" smtClean="0">
                        <a:ln>
                          <a:noFill/>
                        </a:ln>
                        <a:solidFill>
                          <a:schemeClr val="tx1"/>
                        </a:solidFill>
                        <a:effectLst/>
                        <a:latin typeface="Comic Sans MS" pitchFamily="66" charset="0"/>
                      </a:endParaRPr>
                    </a:p>
                  </a:txBody>
                  <a:tcPr marL="91420" marR="91420" marT="45660" marB="45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83689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1354162"/>
          </a:xfrm>
        </p:spPr>
        <p:txBody>
          <a:bodyPr>
            <a:normAutofit fontScale="90000"/>
          </a:bodyPr>
          <a:lstStyle/>
          <a:p>
            <a:pPr eaLnBrk="1" hangingPunct="1"/>
            <a:r>
              <a:rPr lang="en-GB" dirty="0" smtClean="0">
                <a:solidFill>
                  <a:srgbClr val="00B050"/>
                </a:solidFill>
                <a:latin typeface="Candy Square BTN Striped" panose="020B0704010102040306" pitchFamily="34" charset="0"/>
              </a:rPr>
              <a:t>Phonics words – </a:t>
            </a:r>
            <a:br>
              <a:rPr lang="en-GB" dirty="0" smtClean="0">
                <a:solidFill>
                  <a:srgbClr val="00B050"/>
                </a:solidFill>
                <a:latin typeface="Candy Square BTN Striped" panose="020B0704010102040306" pitchFamily="34" charset="0"/>
              </a:rPr>
            </a:br>
            <a:r>
              <a:rPr lang="en-GB" dirty="0" smtClean="0">
                <a:solidFill>
                  <a:srgbClr val="00B050"/>
                </a:solidFill>
                <a:latin typeface="Candy Square BTN Striped" panose="020B0704010102040306" pitchFamily="34" charset="0"/>
              </a:rPr>
              <a:t>Tricky Words</a:t>
            </a:r>
          </a:p>
        </p:txBody>
      </p:sp>
      <p:sp>
        <p:nvSpPr>
          <p:cNvPr id="24579" name="Rectangle 3"/>
          <p:cNvSpPr>
            <a:spLocks noGrp="1" noChangeArrowheads="1"/>
          </p:cNvSpPr>
          <p:nvPr>
            <p:ph idx="1"/>
          </p:nvPr>
        </p:nvSpPr>
        <p:spPr>
          <a:xfrm>
            <a:off x="250825" y="1828800"/>
            <a:ext cx="8569325" cy="3657600"/>
          </a:xfrm>
        </p:spPr>
        <p:txBody>
          <a:bodyPr>
            <a:normAutofit fontScale="92500" lnSpcReduction="10000"/>
          </a:bodyPr>
          <a:lstStyle/>
          <a:p>
            <a:pPr eaLnBrk="1" hangingPunct="1">
              <a:lnSpc>
                <a:spcPct val="130000"/>
              </a:lnSpc>
              <a:buFontTx/>
              <a:buNone/>
            </a:pPr>
            <a:r>
              <a:rPr lang="en-GB" dirty="0" smtClean="0"/>
              <a:t>	</a:t>
            </a:r>
            <a:r>
              <a:rPr lang="en-GB" sz="2800" dirty="0" smtClean="0">
                <a:latin typeface="Candy Square BTN Striped" panose="020B0704010102040306" pitchFamily="34" charset="0"/>
              </a:rPr>
              <a:t>There are many words that </a:t>
            </a:r>
            <a:r>
              <a:rPr lang="en-GB" sz="3600" b="1" dirty="0" smtClean="0">
                <a:solidFill>
                  <a:srgbClr val="FF0000"/>
                </a:solidFill>
                <a:latin typeface="Candy Square BTN Striped" panose="020B0704010102040306" pitchFamily="34" charset="0"/>
              </a:rPr>
              <a:t>cannot</a:t>
            </a:r>
            <a:r>
              <a:rPr lang="en-GB" sz="2800" dirty="0" smtClean="0">
                <a:latin typeface="Candy Square BTN Striped" panose="020B0704010102040306" pitchFamily="34" charset="0"/>
              </a:rPr>
              <a:t> be blended or segmented because they are irregular.</a:t>
            </a:r>
          </a:p>
          <a:p>
            <a:pPr eaLnBrk="1" hangingPunct="1">
              <a:lnSpc>
                <a:spcPct val="130000"/>
              </a:lnSpc>
              <a:buFontTx/>
              <a:buNone/>
            </a:pPr>
            <a:endParaRPr lang="en-GB" sz="2800" dirty="0" smtClean="0"/>
          </a:p>
          <a:p>
            <a:pPr eaLnBrk="1" hangingPunct="1">
              <a:lnSpc>
                <a:spcPct val="130000"/>
              </a:lnSpc>
              <a:buFontTx/>
              <a:buNone/>
            </a:pPr>
            <a:r>
              <a:rPr lang="en-GB" b="1" dirty="0" smtClean="0">
                <a:solidFill>
                  <a:srgbClr val="000066"/>
                </a:solidFill>
              </a:rPr>
              <a:t>the		was		said		you	     some</a:t>
            </a:r>
          </a:p>
          <a:p>
            <a:pPr eaLnBrk="1" hangingPunct="1">
              <a:lnSpc>
                <a:spcPct val="130000"/>
              </a:lnSpc>
              <a:buFontTx/>
              <a:buNone/>
            </a:pPr>
            <a:endParaRPr lang="en-GB" b="1" dirty="0">
              <a:solidFill>
                <a:srgbClr val="000066"/>
              </a:solidFill>
            </a:endParaRPr>
          </a:p>
          <a:p>
            <a:pPr>
              <a:lnSpc>
                <a:spcPct val="130000"/>
              </a:lnSpc>
              <a:buNone/>
            </a:pPr>
            <a:r>
              <a:rPr lang="en-GB" sz="2400" dirty="0" smtClean="0">
                <a:latin typeface="Candy Square BTN Striped" panose="020B0704010102040306" pitchFamily="34" charset="0"/>
              </a:rPr>
              <a:t>These words need to be learnt by looking at them and recognising them</a:t>
            </a:r>
            <a:endParaRPr lang="en-GB" b="1" dirty="0" smtClean="0">
              <a:solidFill>
                <a:srgbClr val="00006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5229200"/>
            <a:ext cx="1969450" cy="144016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792088"/>
          </a:xfrm>
        </p:spPr>
        <p:txBody>
          <a:bodyPr/>
          <a:lstStyle/>
          <a:p>
            <a:pPr algn="ctr"/>
            <a:r>
              <a:rPr lang="en-GB" sz="2800" dirty="0" smtClean="0">
                <a:solidFill>
                  <a:srgbClr val="00B050"/>
                </a:solidFill>
                <a:latin typeface="Candy Square BTN Striped" panose="020B0704010102040306" pitchFamily="34" charset="0"/>
              </a:rPr>
              <a:t>Reading  opportunities in School</a:t>
            </a:r>
            <a:endParaRPr lang="en-GB" sz="2800" dirty="0">
              <a:solidFill>
                <a:srgbClr val="00B050"/>
              </a:solidFill>
              <a:latin typeface="Candy Square BTN Striped" panose="020B0704010102040306" pitchFamily="34" charset="0"/>
            </a:endParaRPr>
          </a:p>
        </p:txBody>
      </p:sp>
      <p:sp>
        <p:nvSpPr>
          <p:cNvPr id="4" name="Subtitle 3"/>
          <p:cNvSpPr>
            <a:spLocks noGrp="1"/>
          </p:cNvSpPr>
          <p:nvPr>
            <p:ph type="subTitle" idx="1"/>
          </p:nvPr>
        </p:nvSpPr>
        <p:spPr>
          <a:xfrm>
            <a:off x="539552" y="1124744"/>
            <a:ext cx="7992888" cy="4968552"/>
          </a:xfrm>
        </p:spPr>
        <p:txBody>
          <a:bodyPr/>
          <a:lstStyle/>
          <a:p>
            <a:r>
              <a:rPr lang="en-GB" sz="2400" dirty="0" smtClean="0">
                <a:solidFill>
                  <a:schemeClr val="tx1"/>
                </a:solidFill>
              </a:rPr>
              <a:t>Book of the week</a:t>
            </a:r>
          </a:p>
          <a:p>
            <a:r>
              <a:rPr lang="en-GB" sz="2400" dirty="0" smtClean="0">
                <a:solidFill>
                  <a:schemeClr val="tx1"/>
                </a:solidFill>
              </a:rPr>
              <a:t>RED TED – (Read Every Day, Talk Every Day)</a:t>
            </a:r>
          </a:p>
          <a:p>
            <a:r>
              <a:rPr lang="en-GB" sz="2400" dirty="0" smtClean="0">
                <a:solidFill>
                  <a:schemeClr val="tx1"/>
                </a:solidFill>
              </a:rPr>
              <a:t>Story time (x2 a day)</a:t>
            </a:r>
          </a:p>
          <a:p>
            <a:r>
              <a:rPr lang="en-GB" sz="2400" dirty="0" smtClean="0">
                <a:solidFill>
                  <a:schemeClr val="tx1"/>
                </a:solidFill>
              </a:rPr>
              <a:t>Book areas/nooks in &amp; outside</a:t>
            </a:r>
          </a:p>
          <a:p>
            <a:r>
              <a:rPr lang="en-GB" sz="2400" dirty="0" smtClean="0">
                <a:solidFill>
                  <a:schemeClr val="tx1"/>
                </a:solidFill>
              </a:rPr>
              <a:t>Shared reading (whole class)</a:t>
            </a:r>
          </a:p>
          <a:p>
            <a:r>
              <a:rPr lang="en-GB" sz="2400" dirty="0" smtClean="0">
                <a:solidFill>
                  <a:schemeClr val="tx1"/>
                </a:solidFill>
              </a:rPr>
              <a:t>Guided Reading (taught small groups) </a:t>
            </a:r>
          </a:p>
          <a:p>
            <a:r>
              <a:rPr lang="en-GB" sz="2400" dirty="0" smtClean="0">
                <a:solidFill>
                  <a:schemeClr val="tx1"/>
                </a:solidFill>
              </a:rPr>
              <a:t>Individual Reading (Home reading books)</a:t>
            </a:r>
          </a:p>
          <a:p>
            <a:r>
              <a:rPr lang="en-GB" sz="2400" dirty="0" smtClean="0">
                <a:solidFill>
                  <a:schemeClr val="tx1"/>
                </a:solidFill>
              </a:rPr>
              <a:t>Daily Phonics lesson</a:t>
            </a:r>
          </a:p>
          <a:p>
            <a:r>
              <a:rPr lang="en-GB" sz="2400" dirty="0" smtClean="0">
                <a:solidFill>
                  <a:schemeClr val="tx1"/>
                </a:solidFill>
              </a:rPr>
              <a:t>Audio Stories/Stories on screen</a:t>
            </a:r>
          </a:p>
          <a:p>
            <a:r>
              <a:rPr lang="en-GB" sz="2400" dirty="0" smtClean="0">
                <a:solidFill>
                  <a:schemeClr val="tx1"/>
                </a:solidFill>
              </a:rPr>
              <a:t>School Library sessions/visits</a:t>
            </a:r>
          </a:p>
          <a:p>
            <a:endParaRPr lang="en-GB" sz="2400" dirty="0" smtClean="0">
              <a:solidFill>
                <a:schemeClr val="tx1"/>
              </a:solidFill>
            </a:endParaRPr>
          </a:p>
          <a:p>
            <a:endParaRPr lang="en-GB" dirty="0" smtClean="0"/>
          </a:p>
          <a:p>
            <a:endParaRPr lang="en-GB" dirty="0" smtClean="0"/>
          </a:p>
          <a:p>
            <a:endParaRPr lang="en-GB" dirty="0"/>
          </a:p>
        </p:txBody>
      </p:sp>
    </p:spTree>
    <p:extLst>
      <p:ext uri="{BB962C8B-B14F-4D97-AF65-F5344CB8AC3E}">
        <p14:creationId xmlns:p14="http://schemas.microsoft.com/office/powerpoint/2010/main" val="11668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Reading Schemes</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666921"/>
            <a:ext cx="2314575" cy="2857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2295365"/>
            <a:ext cx="2085975" cy="22002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2171540"/>
            <a:ext cx="1971675" cy="2324100"/>
          </a:xfrm>
          <a:prstGeom prst="rect">
            <a:avLst/>
          </a:prstGeom>
        </p:spPr>
      </p:pic>
      <p:sp>
        <p:nvSpPr>
          <p:cNvPr id="6" name="TextBox 5"/>
          <p:cNvSpPr txBox="1"/>
          <p:nvPr/>
        </p:nvSpPr>
        <p:spPr>
          <a:xfrm>
            <a:off x="899592" y="5013176"/>
            <a:ext cx="7632848" cy="338554"/>
          </a:xfrm>
          <a:prstGeom prst="rect">
            <a:avLst/>
          </a:prstGeom>
          <a:noFill/>
          <a:ln>
            <a:solidFill>
              <a:schemeClr val="bg1"/>
            </a:solidFill>
          </a:ln>
        </p:spPr>
        <p:txBody>
          <a:bodyPr wrap="square" rtlCol="0">
            <a:spAutoFit/>
          </a:bodyPr>
          <a:lstStyle/>
          <a:p>
            <a:r>
              <a:rPr lang="en-GB" b="1" dirty="0" smtClean="0"/>
              <a:t>Reading Planet                    Bug Club                      Rigby </a:t>
            </a:r>
            <a:endParaRPr lang="en-GB" b="1" dirty="0"/>
          </a:p>
        </p:txBody>
      </p:sp>
    </p:spTree>
    <p:extLst>
      <p:ext uri="{BB962C8B-B14F-4D97-AF65-F5344CB8AC3E}">
        <p14:creationId xmlns:p14="http://schemas.microsoft.com/office/powerpoint/2010/main" val="3242793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55576" y="1340768"/>
            <a:ext cx="8064896" cy="6137065"/>
          </a:xfrm>
          <a:prstGeom prst="rect">
            <a:avLst/>
          </a:prstGeom>
          <a:noFill/>
        </p:spPr>
        <p:txBody>
          <a:bodyPr wrap="square" rtlCol="0">
            <a:spAutoFit/>
          </a:bodyPr>
          <a:lstStyle/>
          <a:p>
            <a:pPr marL="571500" indent="-571500" eaLnBrk="1" hangingPunct="1">
              <a:lnSpc>
                <a:spcPct val="90000"/>
              </a:lnSpc>
              <a:buFont typeface="Arial" panose="020B0604020202020204" pitchFamily="34" charset="0"/>
              <a:buChar char="•"/>
              <a:defRPr/>
            </a:pPr>
            <a:r>
              <a:rPr lang="en-GB" altLang="en-US" sz="2800" dirty="0" smtClean="0">
                <a:latin typeface="Candy Square BTN Striped" panose="020B0704010102040306" pitchFamily="34" charset="0"/>
              </a:rPr>
              <a:t>Talk with your child about what they have read at school</a:t>
            </a:r>
          </a:p>
          <a:p>
            <a:pPr marL="571500" indent="-571500">
              <a:lnSpc>
                <a:spcPct val="90000"/>
              </a:lnSpc>
              <a:buFont typeface="Arial" panose="020B0604020202020204" pitchFamily="34" charset="0"/>
              <a:buChar char="•"/>
              <a:defRPr/>
            </a:pPr>
            <a:r>
              <a:rPr lang="en-GB" altLang="en-US" sz="2800" dirty="0" smtClean="0">
                <a:latin typeface="Candy Square BTN Striped" panose="020B0704010102040306" pitchFamily="34" charset="0"/>
              </a:rPr>
              <a:t>Read the Reading </a:t>
            </a:r>
            <a:r>
              <a:rPr lang="en-GB" altLang="en-US" sz="2800" dirty="0" smtClean="0">
                <a:latin typeface="Candy Square BTN Striped" panose="020B0704010102040306" pitchFamily="34" charset="0"/>
              </a:rPr>
              <a:t>book </a:t>
            </a:r>
            <a:r>
              <a:rPr lang="en-GB" altLang="en-US" sz="2800" dirty="0" smtClean="0">
                <a:latin typeface="Candy Square BTN Striped" panose="020B0704010102040306" pitchFamily="34" charset="0"/>
              </a:rPr>
              <a:t>everyday </a:t>
            </a:r>
            <a:r>
              <a:rPr lang="en-GB" altLang="en-US" sz="2800" dirty="0">
                <a:latin typeface="Candy Square BTN Striped" panose="020B0704010102040306" pitchFamily="34" charset="0"/>
              </a:rPr>
              <a:t>with your child and write </a:t>
            </a:r>
            <a:r>
              <a:rPr lang="en-GB" altLang="en-US" sz="2800" dirty="0" smtClean="0">
                <a:latin typeface="Candy Square BTN Striped" panose="020B0704010102040306" pitchFamily="34" charset="0"/>
              </a:rPr>
              <a:t>how they did in </a:t>
            </a:r>
            <a:r>
              <a:rPr lang="en-GB" altLang="en-US" sz="2800" dirty="0">
                <a:latin typeface="Candy Square BTN Striped" panose="020B0704010102040306" pitchFamily="34" charset="0"/>
              </a:rPr>
              <a:t>the planner</a:t>
            </a:r>
          </a:p>
          <a:p>
            <a:pPr marL="571500" indent="-571500" eaLnBrk="1" hangingPunct="1">
              <a:lnSpc>
                <a:spcPct val="90000"/>
              </a:lnSpc>
              <a:buFont typeface="Arial" panose="020B0604020202020204" pitchFamily="34" charset="0"/>
              <a:buChar char="•"/>
              <a:defRPr/>
            </a:pPr>
            <a:r>
              <a:rPr lang="en-GB" altLang="en-US" sz="2800" dirty="0" smtClean="0">
                <a:latin typeface="Candy Square BTN Striped" panose="020B0704010102040306" pitchFamily="34" charset="0"/>
              </a:rPr>
              <a:t>Phonics </a:t>
            </a:r>
            <a:r>
              <a:rPr lang="en-GB" altLang="en-US" sz="2800" dirty="0">
                <a:latin typeface="Candy Square BTN Striped" panose="020B0704010102040306" pitchFamily="34" charset="0"/>
              </a:rPr>
              <a:t>Packs for every child in Reception</a:t>
            </a:r>
          </a:p>
          <a:p>
            <a:pPr marL="571500" indent="-571500" eaLnBrk="1" hangingPunct="1">
              <a:lnSpc>
                <a:spcPct val="90000"/>
              </a:lnSpc>
              <a:buFont typeface="Arial" panose="020B0604020202020204" pitchFamily="34" charset="0"/>
              <a:buChar char="•"/>
              <a:defRPr/>
            </a:pPr>
            <a:r>
              <a:rPr lang="en-GB" altLang="en-US" sz="2800" dirty="0">
                <a:latin typeface="Candy Square BTN Striped" panose="020B0704010102040306" pitchFamily="34" charset="0"/>
              </a:rPr>
              <a:t>Practise the phonemes together – robot talk, I-spy games using sounds (something that begins with ……. ends with ……… middle sound is…………)</a:t>
            </a:r>
          </a:p>
          <a:p>
            <a:pPr marL="571500" indent="-571500" eaLnBrk="1" hangingPunct="1">
              <a:lnSpc>
                <a:spcPct val="90000"/>
              </a:lnSpc>
              <a:buFont typeface="Arial" panose="020B0604020202020204" pitchFamily="34" charset="0"/>
              <a:buChar char="•"/>
              <a:defRPr/>
            </a:pPr>
            <a:r>
              <a:rPr lang="en-GB" altLang="en-US" sz="2800" dirty="0">
                <a:latin typeface="Candy Square BTN Striped" panose="020B0704010102040306" pitchFamily="34" charset="0"/>
              </a:rPr>
              <a:t>Use sound cards to make words and change one at the time  to make different words at home and play phonics </a:t>
            </a:r>
            <a:r>
              <a:rPr lang="en-GB" altLang="en-US" sz="2800" dirty="0" smtClean="0">
                <a:latin typeface="Candy Square BTN Striped" panose="020B0704010102040306" pitchFamily="34" charset="0"/>
              </a:rPr>
              <a:t>games</a:t>
            </a:r>
          </a:p>
          <a:p>
            <a:pPr marL="571500" indent="-571500" eaLnBrk="1" hangingPunct="1">
              <a:lnSpc>
                <a:spcPct val="90000"/>
              </a:lnSpc>
              <a:buFont typeface="Arial" panose="020B0604020202020204" pitchFamily="34" charset="0"/>
              <a:buChar char="•"/>
              <a:defRPr/>
            </a:pPr>
            <a:r>
              <a:rPr lang="en-GB" altLang="en-US" sz="2800" dirty="0" smtClean="0">
                <a:latin typeface="Candy Square BTN Striped" panose="020B0704010102040306" pitchFamily="34" charset="0"/>
              </a:rPr>
              <a:t>Learn the tricky words</a:t>
            </a:r>
          </a:p>
          <a:p>
            <a:pPr marL="571500" indent="-571500" eaLnBrk="1" hangingPunct="1">
              <a:lnSpc>
                <a:spcPct val="90000"/>
              </a:lnSpc>
              <a:buFont typeface="Arial" panose="020B0604020202020204" pitchFamily="34" charset="0"/>
              <a:buChar char="•"/>
              <a:defRPr/>
            </a:pPr>
            <a:r>
              <a:rPr lang="en-GB" altLang="en-US" sz="2800" dirty="0" smtClean="0">
                <a:latin typeface="Candy Square BTN Striped" panose="020B0704010102040306" pitchFamily="34" charset="0"/>
              </a:rPr>
              <a:t>Visit some of the suggested reading websites together</a:t>
            </a:r>
          </a:p>
          <a:p>
            <a:pPr marL="571500" indent="-571500" eaLnBrk="1" hangingPunct="1">
              <a:lnSpc>
                <a:spcPct val="90000"/>
              </a:lnSpc>
              <a:buFont typeface="Arial" panose="020B0604020202020204" pitchFamily="34" charset="0"/>
              <a:buChar char="•"/>
              <a:defRPr/>
            </a:pPr>
            <a:r>
              <a:rPr lang="en-GB" altLang="en-US" sz="2800" dirty="0" smtClean="0">
                <a:latin typeface="Candy Square BTN Striped" panose="020B0704010102040306" pitchFamily="34" charset="0"/>
              </a:rPr>
              <a:t>Bedtime story – reading for pleasure</a:t>
            </a:r>
          </a:p>
          <a:p>
            <a:pPr marL="571500" indent="-571500" eaLnBrk="1" hangingPunct="1">
              <a:lnSpc>
                <a:spcPct val="90000"/>
              </a:lnSpc>
              <a:buFont typeface="Arial" panose="020B0604020202020204" pitchFamily="34" charset="0"/>
              <a:buChar char="•"/>
              <a:defRPr/>
            </a:pPr>
            <a:endParaRPr lang="en-GB" altLang="en-US" sz="2800" dirty="0">
              <a:latin typeface="Candy Square BTN Striped" panose="020B0704010102040306" pitchFamily="34" charset="0"/>
            </a:endParaRPr>
          </a:p>
          <a:p>
            <a:pPr>
              <a:spcAft>
                <a:spcPct val="50000"/>
              </a:spcAft>
            </a:pPr>
            <a:endParaRPr lang="en-GB" altLang="en-US" dirty="0" smtClean="0">
              <a:solidFill>
                <a:srgbClr val="003B77"/>
              </a:solidFill>
            </a:endParaRPr>
          </a:p>
          <a:p>
            <a:endParaRPr lang="en-GB" dirty="0"/>
          </a:p>
        </p:txBody>
      </p:sp>
      <p:sp>
        <p:nvSpPr>
          <p:cNvPr id="3" name="TextBox 2"/>
          <p:cNvSpPr txBox="1"/>
          <p:nvPr/>
        </p:nvSpPr>
        <p:spPr>
          <a:xfrm>
            <a:off x="899592" y="548680"/>
            <a:ext cx="5184576" cy="646331"/>
          </a:xfrm>
          <a:prstGeom prst="rect">
            <a:avLst/>
          </a:prstGeom>
          <a:noFill/>
        </p:spPr>
        <p:txBody>
          <a:bodyPr wrap="square" rtlCol="0">
            <a:spAutoFit/>
          </a:bodyPr>
          <a:lstStyle/>
          <a:p>
            <a:r>
              <a:rPr lang="en-GB" sz="3600" b="1" dirty="0">
                <a:solidFill>
                  <a:srgbClr val="00B050"/>
                </a:solidFill>
                <a:latin typeface="Candy Square BTN Striped" panose="020B0704010102040306" pitchFamily="34" charset="0"/>
              </a:rPr>
              <a:t>How can I help at home?</a:t>
            </a:r>
            <a:endParaRPr lang="en-GB"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81017"/>
            <a:ext cx="1220738" cy="1121618"/>
          </a:xfrm>
          <a:prstGeom prst="rect">
            <a:avLst/>
          </a:prstGeom>
        </p:spPr>
      </p:pic>
    </p:spTree>
    <p:extLst>
      <p:ext uri="{BB962C8B-B14F-4D97-AF65-F5344CB8AC3E}">
        <p14:creationId xmlns:p14="http://schemas.microsoft.com/office/powerpoint/2010/main" val="2279102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52400"/>
            <a:ext cx="6870700" cy="1116013"/>
          </a:xfrm>
        </p:spPr>
        <p:txBody>
          <a:bodyPr/>
          <a:lstStyle/>
          <a:p>
            <a:pPr eaLnBrk="1" hangingPunct="1"/>
            <a:r>
              <a:rPr lang="en-GB" smtClean="0"/>
              <a:t>Don’t forget…</a:t>
            </a:r>
          </a:p>
        </p:txBody>
      </p:sp>
      <p:sp>
        <p:nvSpPr>
          <p:cNvPr id="36867" name="Rectangle 3"/>
          <p:cNvSpPr>
            <a:spLocks noGrp="1" noChangeArrowheads="1"/>
          </p:cNvSpPr>
          <p:nvPr>
            <p:ph idx="1"/>
          </p:nvPr>
        </p:nvSpPr>
        <p:spPr/>
        <p:txBody>
          <a:bodyPr/>
          <a:lstStyle/>
          <a:p>
            <a:pPr algn="ctr" eaLnBrk="1" hangingPunct="1">
              <a:buFontTx/>
              <a:buNone/>
            </a:pPr>
            <a:r>
              <a:rPr lang="en-GB" sz="5400" b="1" dirty="0" smtClean="0">
                <a:solidFill>
                  <a:srgbClr val="00B050"/>
                </a:solidFill>
                <a:latin typeface="Candy Square BTN Striped" panose="020B0704010102040306" pitchFamily="34" charset="0"/>
              </a:rPr>
              <a:t>Learning to read should be fun for both children and parents.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501008"/>
            <a:ext cx="2592288" cy="238180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3" y="1340768"/>
            <a:ext cx="4977603" cy="3312368"/>
          </a:xfrm>
          <a:prstGeom prst="rect">
            <a:avLst/>
          </a:prstGeom>
        </p:spPr>
      </p:pic>
    </p:spTree>
    <p:extLst>
      <p:ext uri="{BB962C8B-B14F-4D97-AF65-F5344CB8AC3E}">
        <p14:creationId xmlns:p14="http://schemas.microsoft.com/office/powerpoint/2010/main" val="1772316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404813"/>
            <a:ext cx="8137525" cy="2632075"/>
          </a:xfrm>
        </p:spPr>
        <p:txBody>
          <a:bodyPr>
            <a:normAutofit/>
          </a:bodyPr>
          <a:lstStyle/>
          <a:p>
            <a:pPr eaLnBrk="1" hangingPunct="1"/>
            <a:r>
              <a:rPr lang="en-GB" sz="5400" dirty="0" smtClean="0">
                <a:solidFill>
                  <a:srgbClr val="00B050"/>
                </a:solidFill>
                <a:latin typeface="Candy Square BTN Striped" panose="020B0704010102040306" pitchFamily="34" charset="0"/>
              </a:rPr>
              <a:t>How do children learn to read? </a:t>
            </a:r>
            <a:br>
              <a:rPr lang="en-GB" sz="5400" dirty="0" smtClean="0">
                <a:solidFill>
                  <a:srgbClr val="00B050"/>
                </a:solidFill>
                <a:latin typeface="Candy Square BTN Striped" panose="020B0704010102040306" pitchFamily="34" charset="0"/>
              </a:rPr>
            </a:br>
            <a:r>
              <a:rPr lang="en-GB" sz="5400" dirty="0" smtClean="0">
                <a:solidFill>
                  <a:srgbClr val="00B050"/>
                </a:solidFill>
                <a:latin typeface="Candy Square BTN Striped" panose="020B0704010102040306" pitchFamily="34" charset="0"/>
              </a:rPr>
              <a:t/>
            </a:r>
            <a:br>
              <a:rPr lang="en-GB" sz="5400" dirty="0" smtClean="0">
                <a:solidFill>
                  <a:srgbClr val="00B050"/>
                </a:solidFill>
                <a:latin typeface="Candy Square BTN Striped" panose="020B0704010102040306" pitchFamily="34" charset="0"/>
              </a:rPr>
            </a:br>
            <a:r>
              <a:rPr lang="en-GB" sz="5400" dirty="0" smtClean="0">
                <a:solidFill>
                  <a:srgbClr val="00B050"/>
                </a:solidFill>
                <a:latin typeface="Candy Square BTN Striped" panose="020B0704010102040306" pitchFamily="34" charset="0"/>
              </a:rPr>
              <a:t>What are phonics?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17073" y="568503"/>
            <a:ext cx="7128792" cy="2185214"/>
          </a:xfrm>
          <a:prstGeom prst="rect">
            <a:avLst/>
          </a:prstGeom>
          <a:noFill/>
        </p:spPr>
        <p:txBody>
          <a:bodyPr wrap="square" rtlCol="0">
            <a:spAutoFit/>
          </a:bodyPr>
          <a:lstStyle/>
          <a:p>
            <a:r>
              <a:rPr lang="en-GB" sz="2800" dirty="0">
                <a:latin typeface="Candy Square BTN Striped" panose="020B0704010102040306" pitchFamily="34" charset="0"/>
              </a:rPr>
              <a:t>Learning to read is probably the most important thing your son or daughter will do in </a:t>
            </a:r>
            <a:r>
              <a:rPr lang="en-GB" sz="2800" dirty="0" smtClean="0">
                <a:latin typeface="Candy Square BTN Striped" panose="020B0704010102040306" pitchFamily="34" charset="0"/>
              </a:rPr>
              <a:t>Reception </a:t>
            </a:r>
            <a:r>
              <a:rPr lang="en-GB" sz="2800" dirty="0">
                <a:latin typeface="Candy Square BTN Striped" panose="020B0704010102040306" pitchFamily="34" charset="0"/>
              </a:rPr>
              <a:t>(well, maybe equal with having fun!) but it won’t all happen in class: parents need to help at home too.</a:t>
            </a:r>
          </a:p>
          <a:p>
            <a:endParaRPr lang="en-GB" sz="2400" dirty="0">
              <a:latin typeface="Candy Square BTN Striped" panose="020B0704010102040306" pitchFamily="34" charset="0"/>
            </a:endParaRPr>
          </a:p>
        </p:txBody>
      </p:sp>
      <p:sp>
        <p:nvSpPr>
          <p:cNvPr id="3" name="TextBox 2"/>
          <p:cNvSpPr txBox="1"/>
          <p:nvPr/>
        </p:nvSpPr>
        <p:spPr>
          <a:xfrm>
            <a:off x="796067" y="2808824"/>
            <a:ext cx="7128792" cy="2492990"/>
          </a:xfrm>
          <a:prstGeom prst="rect">
            <a:avLst/>
          </a:prstGeom>
          <a:noFill/>
        </p:spPr>
        <p:txBody>
          <a:bodyPr wrap="square" rtlCol="0">
            <a:spAutoFit/>
          </a:bodyPr>
          <a:lstStyle/>
          <a:p>
            <a:r>
              <a:rPr lang="en-GB" sz="2800" dirty="0" smtClean="0">
                <a:latin typeface="Candy Square BTN Striped" panose="020B0704010102040306" pitchFamily="34" charset="0"/>
              </a:rPr>
              <a:t>The way reading is taught has changed over the years, The current favoured method in British primary schools is through phonics. The Government has backed this approach and it’s definitely here to stay for the foreseeable future.</a:t>
            </a:r>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4797152"/>
            <a:ext cx="2592665" cy="1719050"/>
          </a:xfrm>
          <a:prstGeom prst="rect">
            <a:avLst/>
          </a:prstGeom>
        </p:spPr>
      </p:pic>
    </p:spTree>
    <p:extLst>
      <p:ext uri="{BB962C8B-B14F-4D97-AF65-F5344CB8AC3E}">
        <p14:creationId xmlns:p14="http://schemas.microsoft.com/office/powerpoint/2010/main" val="973620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0"/>
            <a:ext cx="8229600" cy="1143000"/>
          </a:xfrm>
        </p:spPr>
        <p:txBody>
          <a:bodyPr>
            <a:normAutofit/>
          </a:bodyPr>
          <a:lstStyle/>
          <a:p>
            <a:r>
              <a:rPr lang="en-GB" sz="3600" dirty="0" smtClean="0">
                <a:solidFill>
                  <a:srgbClr val="00B050"/>
                </a:solidFill>
                <a:latin typeface="Candy Square BTN Striped" panose="020B0704010102040306" pitchFamily="34" charset="0"/>
              </a:rPr>
              <a:t>How do children learn to </a:t>
            </a:r>
            <a:r>
              <a:rPr lang="en-GB" sz="3600" dirty="0" smtClean="0">
                <a:solidFill>
                  <a:srgbClr val="00B050"/>
                </a:solidFill>
                <a:latin typeface="Candy Square BTN Striped" panose="020B0704010102040306" pitchFamily="34" charset="0"/>
              </a:rPr>
              <a:t>read?</a:t>
            </a:r>
            <a:endParaRPr lang="en-GB" sz="3600" dirty="0">
              <a:solidFill>
                <a:srgbClr val="00B050"/>
              </a:solidFill>
              <a:latin typeface="Candy Square BTN Striped" panose="020B0704010102040306" pitchFamily="34" charset="0"/>
            </a:endParaRPr>
          </a:p>
        </p:txBody>
      </p:sp>
      <p:sp>
        <p:nvSpPr>
          <p:cNvPr id="2" name="Content Placeholder 1"/>
          <p:cNvSpPr>
            <a:spLocks noGrp="1"/>
          </p:cNvSpPr>
          <p:nvPr>
            <p:ph idx="1"/>
          </p:nvPr>
        </p:nvSpPr>
        <p:spPr>
          <a:xfrm>
            <a:off x="395536" y="980728"/>
            <a:ext cx="8424936" cy="5472608"/>
          </a:xfrm>
        </p:spPr>
        <p:txBody>
          <a:bodyPr>
            <a:normAutofit fontScale="92500" lnSpcReduction="20000"/>
          </a:bodyPr>
          <a:lstStyle/>
          <a:p>
            <a:r>
              <a:rPr lang="en-GB" sz="2800" dirty="0" smtClean="0">
                <a:latin typeface="Candy Square BTN Striped" panose="020B0704010102040306" pitchFamily="34" charset="0"/>
              </a:rPr>
              <a:t>As </a:t>
            </a:r>
            <a:r>
              <a:rPr lang="en-GB" sz="2800" dirty="0" smtClean="0">
                <a:latin typeface="Candy Square BTN Striped" panose="020B0704010102040306" pitchFamily="34" charset="0"/>
              </a:rPr>
              <a:t>they </a:t>
            </a:r>
            <a:r>
              <a:rPr lang="en-GB" sz="2800" dirty="0">
                <a:latin typeface="Candy Square BTN Striped" panose="020B0704010102040306" pitchFamily="34" charset="0"/>
              </a:rPr>
              <a:t>listen to </a:t>
            </a:r>
            <a:r>
              <a:rPr lang="en-GB" sz="2800" dirty="0" smtClean="0">
                <a:latin typeface="Candy Square BTN Striped" panose="020B0704010102040306" pitchFamily="34" charset="0"/>
              </a:rPr>
              <a:t>favourite </a:t>
            </a:r>
            <a:r>
              <a:rPr lang="en-GB" sz="2800" dirty="0">
                <a:latin typeface="Candy Square BTN Striped" panose="020B0704010102040306" pitchFamily="34" charset="0"/>
              </a:rPr>
              <a:t>stories and retell them on their own, </a:t>
            </a:r>
            <a:endParaRPr lang="en-GB" sz="2800" dirty="0" smtClean="0">
              <a:latin typeface="Candy Square BTN Striped" panose="020B0704010102040306" pitchFamily="34" charset="0"/>
            </a:endParaRPr>
          </a:p>
          <a:p>
            <a:r>
              <a:rPr lang="en-GB" sz="2800" dirty="0" smtClean="0">
                <a:latin typeface="Candy Square BTN Striped" panose="020B0704010102040306" pitchFamily="34" charset="0"/>
              </a:rPr>
              <a:t>As they name letters of the alphabet &amp; </a:t>
            </a:r>
            <a:r>
              <a:rPr lang="en-GB" sz="2800" dirty="0" smtClean="0">
                <a:latin typeface="Candy Square BTN Striped" panose="020B0704010102040306" pitchFamily="34" charset="0"/>
              </a:rPr>
              <a:t>play </a:t>
            </a:r>
            <a:r>
              <a:rPr lang="en-GB" sz="2800" dirty="0">
                <a:latin typeface="Candy Square BTN Striped" panose="020B0704010102040306" pitchFamily="34" charset="0"/>
              </a:rPr>
              <a:t>with </a:t>
            </a:r>
            <a:r>
              <a:rPr lang="en-GB" sz="2800" dirty="0" smtClean="0">
                <a:latin typeface="Candy Square BTN Striped" panose="020B0704010102040306" pitchFamily="34" charset="0"/>
              </a:rPr>
              <a:t>sounds</a:t>
            </a:r>
          </a:p>
          <a:p>
            <a:r>
              <a:rPr lang="en-GB" sz="2800" dirty="0" smtClean="0">
                <a:latin typeface="Candy Square BTN Striped" panose="020B0704010102040306" pitchFamily="34" charset="0"/>
              </a:rPr>
              <a:t>As they see environmental print/signs- </a:t>
            </a:r>
            <a:r>
              <a:rPr lang="en-GB" sz="2800" dirty="0" smtClean="0">
                <a:latin typeface="Candy Square BTN Striped" panose="020B0704010102040306" pitchFamily="34" charset="0"/>
              </a:rPr>
              <a:t>logo </a:t>
            </a:r>
            <a:r>
              <a:rPr lang="en-GB" sz="2800" dirty="0">
                <a:latin typeface="Candy Square BTN Striped" panose="020B0704010102040306" pitchFamily="34" charset="0"/>
              </a:rPr>
              <a:t>on a sign for a </a:t>
            </a:r>
            <a:r>
              <a:rPr lang="en-GB" sz="2800" dirty="0" smtClean="0">
                <a:latin typeface="Candy Square BTN Striped" panose="020B0704010102040306" pitchFamily="34" charset="0"/>
              </a:rPr>
              <a:t>favourite </a:t>
            </a:r>
            <a:r>
              <a:rPr lang="en-GB" sz="2800" dirty="0" smtClean="0">
                <a:latin typeface="Candy Square BTN Striped" panose="020B0704010102040306" pitchFamily="34" charset="0"/>
              </a:rPr>
              <a:t>restaurant (McDonalds)</a:t>
            </a:r>
          </a:p>
          <a:p>
            <a:r>
              <a:rPr lang="en-GB" sz="2800" dirty="0" smtClean="0">
                <a:latin typeface="Candy Square BTN Striped" panose="020B0704010102040306" pitchFamily="34" charset="0"/>
              </a:rPr>
              <a:t>Watch  </a:t>
            </a:r>
            <a:r>
              <a:rPr lang="en-GB" sz="2800" dirty="0">
                <a:latin typeface="Candy Square BTN Striped" panose="020B0704010102040306" pitchFamily="34" charset="0"/>
              </a:rPr>
              <a:t>adults read </a:t>
            </a:r>
            <a:r>
              <a:rPr lang="en-GB" sz="2800" dirty="0" smtClean="0">
                <a:latin typeface="Candy Square BTN Striped" panose="020B0704010102040306" pitchFamily="34" charset="0"/>
              </a:rPr>
              <a:t>and copy/gain an interest in reading</a:t>
            </a:r>
            <a:endParaRPr lang="en-GB" sz="2800" dirty="0" smtClean="0">
              <a:latin typeface="Candy Square BTN Striped" panose="020B0704010102040306" pitchFamily="34" charset="0"/>
            </a:endParaRPr>
          </a:p>
          <a:p>
            <a:endParaRPr lang="en-GB" sz="2800" dirty="0" smtClean="0">
              <a:latin typeface="Candy Square BTN Striped" panose="020B0704010102040306" pitchFamily="34" charset="0"/>
            </a:endParaRPr>
          </a:p>
          <a:p>
            <a:r>
              <a:rPr lang="en-GB" sz="2800" dirty="0" smtClean="0">
                <a:latin typeface="Candy Square BTN Striped" panose="020B0704010102040306" pitchFamily="34" charset="0"/>
              </a:rPr>
              <a:t>As </a:t>
            </a:r>
            <a:r>
              <a:rPr lang="en-GB" sz="2800" dirty="0">
                <a:latin typeface="Candy Square BTN Striped" panose="020B0704010102040306" pitchFamily="34" charset="0"/>
              </a:rPr>
              <a:t>their language skills grow, young children tell </a:t>
            </a:r>
            <a:r>
              <a:rPr lang="en-GB" sz="2800" dirty="0" smtClean="0">
                <a:latin typeface="Candy Square BTN Striped" panose="020B0704010102040306" pitchFamily="34" charset="0"/>
              </a:rPr>
              <a:t>and retell stories,</a:t>
            </a:r>
          </a:p>
          <a:p>
            <a:r>
              <a:rPr lang="en-GB" sz="2800" dirty="0" smtClean="0">
                <a:latin typeface="Candy Square BTN Striped" panose="020B0704010102040306" pitchFamily="34" charset="0"/>
              </a:rPr>
              <a:t>They </a:t>
            </a:r>
            <a:r>
              <a:rPr lang="en-GB" sz="2800" dirty="0" smtClean="0">
                <a:latin typeface="Candy Square BTN Striped" panose="020B0704010102040306" pitchFamily="34" charset="0"/>
              </a:rPr>
              <a:t>identify </a:t>
            </a:r>
            <a:r>
              <a:rPr lang="en-GB" sz="2800" dirty="0">
                <a:latin typeface="Candy Square BTN Striped" panose="020B0704010102040306" pitchFamily="34" charset="0"/>
              </a:rPr>
              <a:t>printed words such as their names, </a:t>
            </a:r>
            <a:endParaRPr lang="en-GB" sz="2800" dirty="0" smtClean="0">
              <a:latin typeface="Candy Square BTN Striped" panose="020B0704010102040306" pitchFamily="34" charset="0"/>
            </a:endParaRPr>
          </a:p>
          <a:p>
            <a:r>
              <a:rPr lang="en-GB" sz="2800" dirty="0" smtClean="0">
                <a:latin typeface="Candy Square BTN Striped" panose="020B0704010102040306" pitchFamily="34" charset="0"/>
              </a:rPr>
              <a:t>They </a:t>
            </a:r>
            <a:r>
              <a:rPr lang="en-GB" sz="2800" dirty="0" smtClean="0">
                <a:latin typeface="Candy Square BTN Striped" panose="020B0704010102040306" pitchFamily="34" charset="0"/>
              </a:rPr>
              <a:t>write </a:t>
            </a:r>
            <a:r>
              <a:rPr lang="en-GB" sz="2800" dirty="0">
                <a:latin typeface="Candy Square BTN Striped" panose="020B0704010102040306" pitchFamily="34" charset="0"/>
              </a:rPr>
              <a:t>their names on paintings and creations, and incorporate writing in their make-believe play. </a:t>
            </a:r>
            <a:endParaRPr lang="en-GB" sz="2800" dirty="0" smtClean="0">
              <a:latin typeface="Candy Square BTN Striped" panose="020B0704010102040306" pitchFamily="34" charset="0"/>
            </a:endParaRPr>
          </a:p>
          <a:p>
            <a:r>
              <a:rPr lang="en-GB" sz="2800" dirty="0">
                <a:latin typeface="Candy Square BTN Striped" panose="020B0704010102040306" pitchFamily="34" charset="0"/>
              </a:rPr>
              <a:t>A</a:t>
            </a:r>
            <a:r>
              <a:rPr lang="en-GB" sz="2800" dirty="0" smtClean="0">
                <a:latin typeface="Candy Square BTN Striped" panose="020B0704010102040306" pitchFamily="34" charset="0"/>
              </a:rPr>
              <a:t>fter </a:t>
            </a:r>
            <a:r>
              <a:rPr lang="en-GB" sz="2800" dirty="0">
                <a:latin typeface="Candy Square BTN Striped" panose="020B0704010102040306" pitchFamily="34" charset="0"/>
              </a:rPr>
              <a:t>listening to a story, they talk about the people, feelings, places, things, and events in the book and compare them to their own experiences. </a:t>
            </a:r>
          </a:p>
        </p:txBody>
      </p:sp>
    </p:spTree>
    <p:extLst>
      <p:ext uri="{BB962C8B-B14F-4D97-AF65-F5344CB8AC3E}">
        <p14:creationId xmlns:p14="http://schemas.microsoft.com/office/powerpoint/2010/main" val="366953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92696"/>
            <a:ext cx="8568952" cy="2739211"/>
          </a:xfrm>
          <a:prstGeom prst="rect">
            <a:avLst/>
          </a:prstGeom>
        </p:spPr>
        <p:txBody>
          <a:bodyPr wrap="square">
            <a:spAutoFit/>
          </a:bodyPr>
          <a:lstStyle/>
          <a:p>
            <a:r>
              <a:rPr lang="en-GB" sz="2800" dirty="0">
                <a:solidFill>
                  <a:srgbClr val="00B050"/>
                </a:solidFill>
                <a:latin typeface="Candy Square BTN Striped" panose="020B0704010102040306" pitchFamily="34" charset="0"/>
              </a:rPr>
              <a:t>How do children learn to read</a:t>
            </a:r>
            <a:r>
              <a:rPr lang="en-GB" sz="2800" dirty="0" smtClean="0">
                <a:solidFill>
                  <a:srgbClr val="00B050"/>
                </a:solidFill>
                <a:latin typeface="Candy Square BTN Striped" panose="020B0704010102040306" pitchFamily="34" charset="0"/>
              </a:rPr>
              <a:t>?</a:t>
            </a:r>
          </a:p>
          <a:p>
            <a:r>
              <a:rPr lang="en-GB" sz="2400" dirty="0">
                <a:solidFill>
                  <a:srgbClr val="FF0000"/>
                </a:solidFill>
                <a:latin typeface="Candy Square BTN Striped" panose="020B0704010102040306" pitchFamily="34" charset="0"/>
              </a:rPr>
              <a:t>T</a:t>
            </a:r>
            <a:r>
              <a:rPr lang="en-GB" sz="2400" dirty="0" smtClean="0">
                <a:solidFill>
                  <a:srgbClr val="FF0000"/>
                </a:solidFill>
                <a:latin typeface="Candy Square BTN Striped" panose="020B0704010102040306" pitchFamily="34" charset="0"/>
              </a:rPr>
              <a:t>he </a:t>
            </a:r>
            <a:r>
              <a:rPr lang="en-GB" sz="2400" dirty="0">
                <a:solidFill>
                  <a:srgbClr val="FF0000"/>
                </a:solidFill>
                <a:latin typeface="Candy Square BTN Striped" panose="020B0704010102040306" pitchFamily="34" charset="0"/>
              </a:rPr>
              <a:t>emerging pre-reader </a:t>
            </a:r>
            <a:r>
              <a:rPr lang="en-GB" sz="2400" dirty="0">
                <a:latin typeface="Candy Square BTN Striped" panose="020B0704010102040306" pitchFamily="34" charset="0"/>
              </a:rPr>
              <a:t>(typically between 6 months to 6 years old);</a:t>
            </a:r>
          </a:p>
          <a:p>
            <a:r>
              <a:rPr lang="en-GB" sz="2400" dirty="0" smtClean="0">
                <a:solidFill>
                  <a:srgbClr val="FF0000"/>
                </a:solidFill>
                <a:latin typeface="Candy Square BTN Striped" panose="020B0704010102040306" pitchFamily="34" charset="0"/>
              </a:rPr>
              <a:t>The </a:t>
            </a:r>
            <a:r>
              <a:rPr lang="en-GB" sz="2400" dirty="0">
                <a:solidFill>
                  <a:srgbClr val="FF0000"/>
                </a:solidFill>
                <a:latin typeface="Candy Square BTN Striped" panose="020B0704010102040306" pitchFamily="34" charset="0"/>
              </a:rPr>
              <a:t>novice reader </a:t>
            </a:r>
            <a:r>
              <a:rPr lang="en-GB" sz="2400" dirty="0">
                <a:latin typeface="Candy Square BTN Striped" panose="020B0704010102040306" pitchFamily="34" charset="0"/>
              </a:rPr>
              <a:t>(typically between 6 to 7 years old);</a:t>
            </a:r>
          </a:p>
          <a:p>
            <a:r>
              <a:rPr lang="en-GB" sz="2400" dirty="0" smtClean="0">
                <a:solidFill>
                  <a:srgbClr val="FF0000"/>
                </a:solidFill>
                <a:latin typeface="Candy Square BTN Striped" panose="020B0704010102040306" pitchFamily="34" charset="0"/>
              </a:rPr>
              <a:t>The </a:t>
            </a:r>
            <a:r>
              <a:rPr lang="en-GB" sz="2400" dirty="0">
                <a:solidFill>
                  <a:srgbClr val="FF0000"/>
                </a:solidFill>
                <a:latin typeface="Candy Square BTN Striped" panose="020B0704010102040306" pitchFamily="34" charset="0"/>
              </a:rPr>
              <a:t>decoding reader </a:t>
            </a:r>
            <a:r>
              <a:rPr lang="en-GB" sz="2400" dirty="0">
                <a:latin typeface="Candy Square BTN Striped" panose="020B0704010102040306" pitchFamily="34" charset="0"/>
              </a:rPr>
              <a:t>(typically between 7 - 9 years old);</a:t>
            </a:r>
          </a:p>
          <a:p>
            <a:r>
              <a:rPr lang="en-GB" sz="2400" dirty="0" smtClean="0">
                <a:solidFill>
                  <a:srgbClr val="FF0000"/>
                </a:solidFill>
                <a:latin typeface="Candy Square BTN Striped" panose="020B0704010102040306" pitchFamily="34" charset="0"/>
              </a:rPr>
              <a:t>The </a:t>
            </a:r>
            <a:r>
              <a:rPr lang="en-GB" sz="2400" dirty="0">
                <a:solidFill>
                  <a:srgbClr val="FF0000"/>
                </a:solidFill>
                <a:latin typeface="Candy Square BTN Striped" panose="020B0704010102040306" pitchFamily="34" charset="0"/>
              </a:rPr>
              <a:t>fluent, comprehending reader </a:t>
            </a:r>
            <a:r>
              <a:rPr lang="en-GB" sz="2400" dirty="0">
                <a:latin typeface="Candy Square BTN Striped" panose="020B0704010102040306" pitchFamily="34" charset="0"/>
              </a:rPr>
              <a:t>(typically between 9 - 15 years old); and </a:t>
            </a:r>
          </a:p>
          <a:p>
            <a:r>
              <a:rPr lang="en-GB" sz="2400" dirty="0" smtClean="0">
                <a:solidFill>
                  <a:srgbClr val="FF0000"/>
                </a:solidFill>
                <a:latin typeface="Candy Square BTN Striped" panose="020B0704010102040306" pitchFamily="34" charset="0"/>
              </a:rPr>
              <a:t>The </a:t>
            </a:r>
            <a:r>
              <a:rPr lang="en-GB" sz="2400" dirty="0">
                <a:solidFill>
                  <a:srgbClr val="FF0000"/>
                </a:solidFill>
                <a:latin typeface="Candy Square BTN Striped" panose="020B0704010102040306" pitchFamily="34" charset="0"/>
              </a:rPr>
              <a:t>expert reader </a:t>
            </a:r>
            <a:r>
              <a:rPr lang="en-GB" sz="2400" dirty="0">
                <a:latin typeface="Candy Square BTN Striped" panose="020B0704010102040306" pitchFamily="34" charset="0"/>
              </a:rPr>
              <a:t>(typically from 16 years and older).</a:t>
            </a:r>
            <a:endParaRPr lang="en-GB" sz="2400" dirty="0">
              <a:latin typeface="Candy Square BTN Striped" panose="020B0704010102040306" pitchFamily="34" charset="0"/>
            </a:endParaRPr>
          </a:p>
        </p:txBody>
      </p:sp>
    </p:spTree>
    <p:extLst>
      <p:ext uri="{BB962C8B-B14F-4D97-AF65-F5344CB8AC3E}">
        <p14:creationId xmlns:p14="http://schemas.microsoft.com/office/powerpoint/2010/main" val="2523818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548680"/>
            <a:ext cx="8229600" cy="5904656"/>
          </a:xfrm>
        </p:spPr>
        <p:txBody>
          <a:bodyPr>
            <a:normAutofit fontScale="92500" lnSpcReduction="20000"/>
          </a:bodyPr>
          <a:lstStyle/>
          <a:p>
            <a:endParaRPr lang="en-GB" dirty="0" smtClean="0">
              <a:latin typeface="Candy Square BTN Striped" panose="020B0704010102040306" pitchFamily="34" charset="0"/>
            </a:endParaRPr>
          </a:p>
          <a:p>
            <a:endParaRPr lang="en-GB" dirty="0" smtClean="0">
              <a:latin typeface="Candy Square BTN Striped" panose="020B0704010102040306" pitchFamily="34" charset="0"/>
            </a:endParaRPr>
          </a:p>
          <a:p>
            <a:r>
              <a:rPr lang="en-GB" dirty="0" smtClean="0">
                <a:latin typeface="Candy Square BTN Striped" panose="020B0704010102040306" pitchFamily="34" charset="0"/>
              </a:rPr>
              <a:t>Research </a:t>
            </a:r>
            <a:r>
              <a:rPr lang="en-GB" dirty="0">
                <a:latin typeface="Candy Square BTN Striped" panose="020B0704010102040306" pitchFamily="34" charset="0"/>
              </a:rPr>
              <a:t>has shown that phonemic awareness is the best predictor of early reading skills. Phonemes, </a:t>
            </a:r>
            <a:r>
              <a:rPr lang="en-GB" dirty="0" smtClean="0">
                <a:latin typeface="Candy Square BTN Striped" panose="020B0704010102040306" pitchFamily="34" charset="0"/>
              </a:rPr>
              <a:t>(the </a:t>
            </a:r>
            <a:r>
              <a:rPr lang="en-GB" dirty="0">
                <a:latin typeface="Candy Square BTN Striped" panose="020B0704010102040306" pitchFamily="34" charset="0"/>
              </a:rPr>
              <a:t>smallest units of </a:t>
            </a:r>
            <a:r>
              <a:rPr lang="en-GB" dirty="0" smtClean="0">
                <a:latin typeface="Candy Square BTN Striped" panose="020B0704010102040306" pitchFamily="34" charset="0"/>
              </a:rPr>
              <a:t>sounds), </a:t>
            </a:r>
            <a:r>
              <a:rPr lang="en-GB" dirty="0">
                <a:latin typeface="Candy Square BTN Striped" panose="020B0704010102040306" pitchFamily="34" charset="0"/>
              </a:rPr>
              <a:t>form syllables, and words are made up of syllables. Children who understand that spoken language is made up of discrete sounds – phonemes and syllables – find it easier to learn to read.</a:t>
            </a:r>
          </a:p>
          <a:p>
            <a:r>
              <a:rPr lang="en-GB" dirty="0" smtClean="0">
                <a:latin typeface="Candy Square BTN Striped" panose="020B0704010102040306" pitchFamily="34" charset="0"/>
              </a:rPr>
              <a:t>Many </a:t>
            </a:r>
            <a:r>
              <a:rPr lang="en-GB" dirty="0">
                <a:latin typeface="Candy Square BTN Striped" panose="020B0704010102040306" pitchFamily="34" charset="0"/>
              </a:rPr>
              <a:t>children develop phonemic awareness </a:t>
            </a:r>
            <a:r>
              <a:rPr lang="en-GB" dirty="0" smtClean="0">
                <a:latin typeface="Candy Square BTN Striped" panose="020B0704010102040306" pitchFamily="34" charset="0"/>
              </a:rPr>
              <a:t>naturally </a:t>
            </a:r>
            <a:r>
              <a:rPr lang="en-GB" dirty="0">
                <a:latin typeface="Candy Square BTN Striped" panose="020B0704010102040306" pitchFamily="34" charset="0"/>
              </a:rPr>
              <a:t>over time. Simple activities such as frequent </a:t>
            </a:r>
            <a:r>
              <a:rPr lang="en-GB" dirty="0" smtClean="0">
                <a:latin typeface="Candy Square BTN Striped" panose="020B0704010102040306" pitchFamily="34" charset="0"/>
              </a:rPr>
              <a:t>reading </a:t>
            </a:r>
            <a:r>
              <a:rPr lang="en-GB" dirty="0">
                <a:latin typeface="Candy Square BTN Striped" panose="020B0704010102040306" pitchFamily="34" charset="0"/>
              </a:rPr>
              <a:t>of familiar and </a:t>
            </a:r>
            <a:r>
              <a:rPr lang="en-GB" dirty="0" smtClean="0">
                <a:latin typeface="Candy Square BTN Striped" panose="020B0704010102040306" pitchFamily="34" charset="0"/>
              </a:rPr>
              <a:t>favourite </a:t>
            </a:r>
            <a:r>
              <a:rPr lang="en-GB" dirty="0">
                <a:latin typeface="Candy Square BTN Striped" panose="020B0704010102040306" pitchFamily="34" charset="0"/>
              </a:rPr>
              <a:t>stories, </a:t>
            </a:r>
            <a:r>
              <a:rPr lang="en-GB" dirty="0" smtClean="0">
                <a:latin typeface="Candy Square BTN Striped" panose="020B0704010102040306" pitchFamily="34" charset="0"/>
              </a:rPr>
              <a:t>poems </a:t>
            </a:r>
            <a:r>
              <a:rPr lang="en-GB" dirty="0">
                <a:latin typeface="Candy Square BTN Striped" panose="020B0704010102040306" pitchFamily="34" charset="0"/>
              </a:rPr>
              <a:t>and rhymes can help children develop phonemic awareness. Other children may need to take part in activities designed to build this basic skill.</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79" y="116632"/>
            <a:ext cx="1957759" cy="1302800"/>
          </a:xfrm>
          <a:prstGeom prst="rect">
            <a:avLst/>
          </a:prstGeom>
        </p:spPr>
      </p:pic>
    </p:spTree>
    <p:extLst>
      <p:ext uri="{BB962C8B-B14F-4D97-AF65-F5344CB8AC3E}">
        <p14:creationId xmlns:p14="http://schemas.microsoft.com/office/powerpoint/2010/main" val="2926147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84213" y="485775"/>
            <a:ext cx="6484937" cy="701675"/>
          </a:xfrm>
          <a:prstGeom prst="rect">
            <a:avLst/>
          </a:prstGeom>
          <a:noFill/>
          <a:ln w="19050">
            <a:noFill/>
            <a:miter lim="800000"/>
            <a:headEnd/>
            <a:tailEnd/>
          </a:ln>
        </p:spPr>
        <p:txBody>
          <a:bodyPr wrap="none">
            <a:spAutoFit/>
          </a:bodyPr>
          <a:lstStyle/>
          <a:p>
            <a:pPr eaLnBrk="0" hangingPunct="0"/>
            <a:r>
              <a:rPr lang="en-GB" sz="4000" dirty="0"/>
              <a:t>Phonics is all about using </a:t>
            </a:r>
            <a:r>
              <a:rPr lang="en-GB" sz="4000" dirty="0">
                <a:solidFill>
                  <a:srgbClr val="990033"/>
                </a:solidFill>
              </a:rPr>
              <a:t>…</a:t>
            </a:r>
            <a:endParaRPr lang="en-GB" sz="3600" dirty="0">
              <a:solidFill>
                <a:srgbClr val="990033"/>
              </a:solidFill>
            </a:endParaRPr>
          </a:p>
        </p:txBody>
      </p:sp>
      <p:sp>
        <p:nvSpPr>
          <p:cNvPr id="6147" name="Text Box 3"/>
          <p:cNvSpPr txBox="1">
            <a:spLocks noChangeArrowheads="1"/>
          </p:cNvSpPr>
          <p:nvPr/>
        </p:nvSpPr>
        <p:spPr bwMode="auto">
          <a:xfrm>
            <a:off x="539750" y="1484313"/>
            <a:ext cx="3200400" cy="1758950"/>
          </a:xfrm>
          <a:prstGeom prst="rect">
            <a:avLst/>
          </a:prstGeom>
          <a:noFill/>
          <a:ln w="19050">
            <a:solidFill>
              <a:schemeClr val="tx1"/>
            </a:solidFill>
            <a:miter lim="800000"/>
            <a:headEnd/>
            <a:tailEnd/>
          </a:ln>
        </p:spPr>
        <p:txBody>
          <a:bodyPr>
            <a:spAutoFit/>
          </a:bodyPr>
          <a:lstStyle/>
          <a:p>
            <a:pPr algn="ctr" eaLnBrk="0" hangingPunct="0"/>
            <a:r>
              <a:rPr lang="en-GB" sz="3600" b="1" dirty="0">
                <a:solidFill>
                  <a:srgbClr val="00B050"/>
                </a:solidFill>
              </a:rPr>
              <a:t>skills</a:t>
            </a:r>
            <a:r>
              <a:rPr lang="en-GB" sz="3600" dirty="0"/>
              <a:t> for reading and spelling</a:t>
            </a:r>
          </a:p>
        </p:txBody>
      </p:sp>
      <p:sp>
        <p:nvSpPr>
          <p:cNvPr id="6148" name="Text Box 4"/>
          <p:cNvSpPr txBox="1">
            <a:spLocks noChangeArrowheads="1"/>
          </p:cNvSpPr>
          <p:nvPr/>
        </p:nvSpPr>
        <p:spPr bwMode="auto">
          <a:xfrm>
            <a:off x="5220072" y="1484313"/>
            <a:ext cx="2606675" cy="1758950"/>
          </a:xfrm>
          <a:prstGeom prst="rect">
            <a:avLst/>
          </a:prstGeom>
          <a:noFill/>
          <a:ln w="19050">
            <a:solidFill>
              <a:schemeClr val="tx1"/>
            </a:solidFill>
            <a:miter lim="800000"/>
            <a:headEnd/>
            <a:tailEnd/>
          </a:ln>
        </p:spPr>
        <p:txBody>
          <a:bodyPr>
            <a:spAutoFit/>
          </a:bodyPr>
          <a:lstStyle/>
          <a:p>
            <a:pPr algn="ctr" eaLnBrk="0" hangingPunct="0"/>
            <a:r>
              <a:rPr lang="en-GB" sz="3600" b="1" dirty="0">
                <a:solidFill>
                  <a:srgbClr val="00B050"/>
                </a:solidFill>
              </a:rPr>
              <a:t>knowledge</a:t>
            </a:r>
            <a:r>
              <a:rPr lang="en-GB" sz="3600" dirty="0"/>
              <a:t> of the alphabet</a:t>
            </a:r>
          </a:p>
        </p:txBody>
      </p:sp>
      <p:sp>
        <p:nvSpPr>
          <p:cNvPr id="6149" name="Text Box 5"/>
          <p:cNvSpPr txBox="1">
            <a:spLocks noChangeArrowheads="1"/>
          </p:cNvSpPr>
          <p:nvPr/>
        </p:nvSpPr>
        <p:spPr bwMode="auto">
          <a:xfrm>
            <a:off x="3995738" y="1628775"/>
            <a:ext cx="763587" cy="1311275"/>
          </a:xfrm>
          <a:prstGeom prst="rect">
            <a:avLst/>
          </a:prstGeom>
          <a:noFill/>
          <a:ln w="19050">
            <a:noFill/>
            <a:miter lim="800000"/>
            <a:headEnd/>
            <a:tailEnd/>
          </a:ln>
        </p:spPr>
        <p:txBody>
          <a:bodyPr wrap="none">
            <a:spAutoFit/>
          </a:bodyPr>
          <a:lstStyle/>
          <a:p>
            <a:pPr eaLnBrk="0" hangingPunct="0"/>
            <a:r>
              <a:rPr lang="en-GB" sz="8000" b="1" dirty="0">
                <a:latin typeface="Times New Roman" pitchFamily="18" charset="0"/>
              </a:rPr>
              <a:t>+</a:t>
            </a:r>
            <a:endParaRPr lang="en-GB" sz="2400" dirty="0">
              <a:latin typeface="Times New Roman" pitchFamily="18" charset="0"/>
            </a:endParaRPr>
          </a:p>
        </p:txBody>
      </p:sp>
      <p:sp>
        <p:nvSpPr>
          <p:cNvPr id="6150" name="Rectangle 6"/>
          <p:cNvSpPr>
            <a:spLocks noChangeArrowheads="1"/>
          </p:cNvSpPr>
          <p:nvPr/>
        </p:nvSpPr>
        <p:spPr bwMode="auto">
          <a:xfrm>
            <a:off x="539750" y="3429000"/>
            <a:ext cx="8064500" cy="2492375"/>
          </a:xfrm>
          <a:prstGeom prst="rect">
            <a:avLst/>
          </a:prstGeom>
          <a:noFill/>
          <a:ln w="9525">
            <a:noFill/>
            <a:miter lim="800000"/>
            <a:headEnd/>
            <a:tailEnd/>
          </a:ln>
        </p:spPr>
        <p:txBody>
          <a:bodyPr>
            <a:spAutoFit/>
          </a:bodyPr>
          <a:lstStyle/>
          <a:p>
            <a:endParaRPr lang="en-GB" sz="3600" dirty="0"/>
          </a:p>
          <a:p>
            <a:r>
              <a:rPr lang="en-GB" sz="3600" dirty="0"/>
              <a:t>Learning phonics will help your child to become a good reader and writer.</a:t>
            </a:r>
          </a:p>
          <a:p>
            <a:endParaRPr lang="en-GB" sz="2400" dirty="0"/>
          </a:p>
          <a:p>
            <a:endParaRPr lang="en-GB"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5230416"/>
            <a:ext cx="2088232" cy="138191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95536" y="1196752"/>
            <a:ext cx="8496944" cy="4216539"/>
          </a:xfrm>
          <a:prstGeom prst="rect">
            <a:avLst/>
          </a:prstGeom>
          <a:noFill/>
        </p:spPr>
        <p:txBody>
          <a:bodyPr wrap="square" rtlCol="0">
            <a:spAutoFit/>
          </a:bodyPr>
          <a:lstStyle/>
          <a:p>
            <a:pPr eaLnBrk="1" hangingPunct="1">
              <a:defRPr/>
            </a:pPr>
            <a:r>
              <a:rPr lang="en-GB" altLang="en-US" sz="2400" dirty="0">
                <a:solidFill>
                  <a:srgbClr val="FF0000"/>
                </a:solidFill>
              </a:rPr>
              <a:t>Phoneme</a:t>
            </a:r>
            <a:r>
              <a:rPr lang="en-GB" altLang="en-US" sz="2400" dirty="0"/>
              <a:t>		(sound)</a:t>
            </a:r>
          </a:p>
          <a:p>
            <a:pPr eaLnBrk="1" hangingPunct="1">
              <a:defRPr/>
            </a:pPr>
            <a:r>
              <a:rPr lang="en-GB" altLang="en-US" sz="2400" dirty="0">
                <a:solidFill>
                  <a:srgbClr val="FF0000"/>
                </a:solidFill>
              </a:rPr>
              <a:t>Grapheme</a:t>
            </a:r>
            <a:r>
              <a:rPr lang="en-GB" altLang="en-US" sz="2400" dirty="0"/>
              <a:t>	</a:t>
            </a:r>
            <a:r>
              <a:rPr lang="en-GB" altLang="en-US" sz="2400" dirty="0" smtClean="0"/>
              <a:t>        (a letter or letters that make a sound)</a:t>
            </a:r>
          </a:p>
          <a:p>
            <a:pPr eaLnBrk="1" hangingPunct="1">
              <a:defRPr/>
            </a:pPr>
            <a:r>
              <a:rPr lang="en-GB" altLang="en-US" sz="2400" dirty="0" smtClean="0">
                <a:solidFill>
                  <a:srgbClr val="FF0000"/>
                </a:solidFill>
              </a:rPr>
              <a:t>Blending</a:t>
            </a:r>
            <a:r>
              <a:rPr lang="en-GB" altLang="en-US" sz="2400" dirty="0"/>
              <a:t>	</a:t>
            </a:r>
            <a:r>
              <a:rPr lang="en-GB" altLang="en-US" sz="2400" dirty="0" smtClean="0"/>
              <a:t>   (</a:t>
            </a:r>
            <a:r>
              <a:rPr lang="en-GB" altLang="en-US" sz="2400" dirty="0"/>
              <a:t>putting sounds together to </a:t>
            </a:r>
            <a:r>
              <a:rPr lang="en-GB" altLang="en-US" sz="2400" dirty="0" smtClean="0"/>
              <a:t>a make </a:t>
            </a:r>
            <a:r>
              <a:rPr lang="en-GB" altLang="en-US" sz="2400" dirty="0"/>
              <a:t>word)</a:t>
            </a:r>
          </a:p>
          <a:p>
            <a:pPr eaLnBrk="1" hangingPunct="1">
              <a:defRPr/>
            </a:pPr>
            <a:r>
              <a:rPr lang="en-GB" altLang="en-US" sz="2400" dirty="0">
                <a:solidFill>
                  <a:srgbClr val="FF0000"/>
                </a:solidFill>
              </a:rPr>
              <a:t>Segmenting</a:t>
            </a:r>
            <a:r>
              <a:rPr lang="en-GB" altLang="en-US" sz="2400" dirty="0"/>
              <a:t>	</a:t>
            </a:r>
            <a:r>
              <a:rPr lang="en-GB" altLang="en-US" sz="2400" dirty="0" smtClean="0"/>
              <a:t>     (</a:t>
            </a:r>
            <a:r>
              <a:rPr lang="en-GB" altLang="en-US" sz="2400" dirty="0"/>
              <a:t>breaking word into sounds)</a:t>
            </a:r>
          </a:p>
          <a:p>
            <a:pPr eaLnBrk="1" hangingPunct="1">
              <a:defRPr/>
            </a:pPr>
            <a:r>
              <a:rPr lang="en-GB" altLang="en-US" sz="2400" dirty="0">
                <a:solidFill>
                  <a:srgbClr val="FF0000"/>
                </a:solidFill>
              </a:rPr>
              <a:t>Digraph</a:t>
            </a:r>
            <a:r>
              <a:rPr lang="en-GB" altLang="en-US" sz="2400" dirty="0"/>
              <a:t>		(2 letter sounds /</a:t>
            </a:r>
            <a:r>
              <a:rPr lang="en-GB" altLang="en-US" sz="2400" dirty="0"/>
              <a:t>oo</a:t>
            </a:r>
            <a:r>
              <a:rPr lang="en-GB" altLang="en-US" sz="2400" dirty="0"/>
              <a:t>/ /</a:t>
            </a:r>
            <a:r>
              <a:rPr lang="en-GB" altLang="en-US" sz="2400" dirty="0" err="1"/>
              <a:t>ch</a:t>
            </a:r>
            <a:r>
              <a:rPr lang="en-GB" altLang="en-US" sz="2400" dirty="0"/>
              <a:t>/)</a:t>
            </a:r>
          </a:p>
          <a:p>
            <a:pPr eaLnBrk="1" hangingPunct="1">
              <a:defRPr/>
            </a:pPr>
            <a:r>
              <a:rPr lang="en-GB" altLang="en-US" sz="2400" dirty="0" err="1">
                <a:solidFill>
                  <a:srgbClr val="FF0000"/>
                </a:solidFill>
              </a:rPr>
              <a:t>Trigraph</a:t>
            </a:r>
            <a:r>
              <a:rPr lang="en-GB" altLang="en-US" sz="2400" dirty="0"/>
              <a:t>		(3 letter sounds /</a:t>
            </a:r>
            <a:r>
              <a:rPr lang="en-GB" altLang="en-US" sz="2400" dirty="0" err="1" smtClean="0"/>
              <a:t>igh</a:t>
            </a:r>
            <a:r>
              <a:rPr lang="en-GB" altLang="en-US" sz="2400" dirty="0" smtClean="0"/>
              <a:t>/air)</a:t>
            </a:r>
            <a:endParaRPr lang="en-GB" altLang="en-US" sz="2400" dirty="0"/>
          </a:p>
          <a:p>
            <a:pPr eaLnBrk="1" hangingPunct="1">
              <a:defRPr/>
            </a:pPr>
            <a:r>
              <a:rPr lang="en-GB" altLang="en-US" sz="2400" dirty="0">
                <a:solidFill>
                  <a:srgbClr val="FF0000"/>
                </a:solidFill>
              </a:rPr>
              <a:t>CVC</a:t>
            </a:r>
            <a:r>
              <a:rPr lang="en-GB" altLang="en-US" sz="2400" dirty="0"/>
              <a:t> 		</a:t>
            </a:r>
            <a:r>
              <a:rPr lang="en-GB" altLang="en-US" sz="2400" dirty="0" smtClean="0"/>
              <a:t>      (</a:t>
            </a:r>
            <a:r>
              <a:rPr lang="en-GB" altLang="en-US" sz="2400" dirty="0"/>
              <a:t>consonant, vowel, consonant)</a:t>
            </a:r>
          </a:p>
          <a:p>
            <a:pPr eaLnBrk="1" hangingPunct="1">
              <a:defRPr/>
            </a:pPr>
            <a:r>
              <a:rPr lang="en-GB" altLang="en-US" sz="2400" dirty="0">
                <a:solidFill>
                  <a:srgbClr val="FF0000"/>
                </a:solidFill>
              </a:rPr>
              <a:t>Sound button</a:t>
            </a:r>
            <a:r>
              <a:rPr lang="en-GB" altLang="en-US" sz="2400" dirty="0"/>
              <a:t>   </a:t>
            </a:r>
            <a:r>
              <a:rPr lang="en-GB" altLang="en-US" sz="2400" dirty="0" smtClean="0"/>
              <a:t>  (press 1 button for each sound)</a:t>
            </a:r>
            <a:endParaRPr lang="en-GB" altLang="en-US" sz="2400" dirty="0"/>
          </a:p>
          <a:p>
            <a:pPr eaLnBrk="1" hangingPunct="1">
              <a:defRPr/>
            </a:pPr>
            <a:r>
              <a:rPr lang="en-GB" altLang="en-US" sz="2400" dirty="0">
                <a:solidFill>
                  <a:srgbClr val="FF0000"/>
                </a:solidFill>
              </a:rPr>
              <a:t>High Frequency </a:t>
            </a:r>
            <a:r>
              <a:rPr lang="en-GB" altLang="en-US" sz="2400" dirty="0" smtClean="0">
                <a:solidFill>
                  <a:srgbClr val="FF0000"/>
                </a:solidFill>
              </a:rPr>
              <a:t>Words  </a:t>
            </a:r>
            <a:r>
              <a:rPr lang="en-GB" altLang="en-US" sz="2400" dirty="0" smtClean="0"/>
              <a:t>(most frequently written words)</a:t>
            </a:r>
          </a:p>
          <a:p>
            <a:pPr eaLnBrk="1" hangingPunct="1">
              <a:defRPr/>
            </a:pPr>
            <a:r>
              <a:rPr lang="en-GB" altLang="en-US" sz="2400" dirty="0" smtClean="0">
                <a:solidFill>
                  <a:srgbClr val="FF0000"/>
                </a:solidFill>
              </a:rPr>
              <a:t>Tricky Words    </a:t>
            </a:r>
            <a:r>
              <a:rPr lang="en-GB" altLang="en-US" sz="2000" dirty="0" smtClean="0"/>
              <a:t>(words which cannot be sounded out – </a:t>
            </a:r>
            <a:r>
              <a:rPr lang="en-GB" altLang="en-US" sz="2000" dirty="0"/>
              <a:t>o</a:t>
            </a:r>
            <a:r>
              <a:rPr lang="en-GB" altLang="en-US" sz="2000" dirty="0" smtClean="0"/>
              <a:t>nly learnt)</a:t>
            </a:r>
            <a:endParaRPr lang="en-GB" altLang="en-US" sz="2000" dirty="0"/>
          </a:p>
          <a:p>
            <a:endParaRPr lang="en-GB" sz="2800" dirty="0">
              <a:latin typeface="Candy Square BTN Striped" panose="020B0704010102040306" pitchFamily="34" charset="0"/>
            </a:endParaRPr>
          </a:p>
        </p:txBody>
      </p:sp>
      <p:sp>
        <p:nvSpPr>
          <p:cNvPr id="3" name="TextBox 2"/>
          <p:cNvSpPr txBox="1"/>
          <p:nvPr/>
        </p:nvSpPr>
        <p:spPr>
          <a:xfrm>
            <a:off x="1691680" y="476672"/>
            <a:ext cx="6408712" cy="646331"/>
          </a:xfrm>
          <a:prstGeom prst="rect">
            <a:avLst/>
          </a:prstGeom>
          <a:noFill/>
        </p:spPr>
        <p:txBody>
          <a:bodyPr wrap="square" rtlCol="0">
            <a:spAutoFit/>
          </a:bodyPr>
          <a:lstStyle/>
          <a:p>
            <a:pPr algn="ctr"/>
            <a:r>
              <a:rPr lang="en-GB" sz="3600" dirty="0" smtClean="0">
                <a:solidFill>
                  <a:srgbClr val="00B050"/>
                </a:solidFill>
                <a:latin typeface="Candy Square BTN Striped" panose="020B0704010102040306" pitchFamily="34" charset="0"/>
              </a:rPr>
              <a:t>Phonics vocabulary </a:t>
            </a:r>
            <a:endParaRPr lang="en-GB" sz="3600" dirty="0">
              <a:solidFill>
                <a:srgbClr val="00B050"/>
              </a:solidFill>
              <a:latin typeface="Candy Square BTN Striped" panose="020B0704010102040306" pitchFamily="34" charset="0"/>
            </a:endParaRPr>
          </a:p>
        </p:txBody>
      </p:sp>
    </p:spTree>
    <p:extLst>
      <p:ext uri="{BB962C8B-B14F-4D97-AF65-F5344CB8AC3E}">
        <p14:creationId xmlns:p14="http://schemas.microsoft.com/office/powerpoint/2010/main" val="1376328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1600</TotalTime>
  <Words>1284</Words>
  <Application>Microsoft Office PowerPoint</Application>
  <PresentationFormat>On-screen Show (4:3)</PresentationFormat>
  <Paragraphs>200</Paragraphs>
  <Slides>29</Slides>
  <Notes>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Reading &amp; Phonics  at  Davyhulme Primary School       </vt:lpstr>
      <vt:lpstr>Agenda</vt:lpstr>
      <vt:lpstr>How do children learn to read?   What are phonics?</vt:lpstr>
      <vt:lpstr>PowerPoint Presentation</vt:lpstr>
      <vt:lpstr>How do children learn to read?</vt:lpstr>
      <vt:lpstr>PowerPoint Presentation</vt:lpstr>
      <vt:lpstr>PowerPoint Presentation</vt:lpstr>
      <vt:lpstr>PowerPoint Presentation</vt:lpstr>
      <vt:lpstr>PowerPoint Presentation</vt:lpstr>
      <vt:lpstr>PowerPoint Presentation</vt:lpstr>
      <vt:lpstr>Phase 1: (Nursery &amp; Reception) Getting ready for phonics</vt:lpstr>
      <vt:lpstr>Phase 2: (Reception) Learning phonemes to read and write simple words </vt:lpstr>
      <vt:lpstr>PowerPoint Presentation</vt:lpstr>
      <vt:lpstr>Saying the sounds</vt:lpstr>
      <vt:lpstr>Phonics Words</vt:lpstr>
      <vt:lpstr>Phonics Words</vt:lpstr>
      <vt:lpstr>Blending</vt:lpstr>
      <vt:lpstr>Phonics Words</vt:lpstr>
      <vt:lpstr>Segmenting</vt:lpstr>
      <vt:lpstr>Phonics Words</vt:lpstr>
      <vt:lpstr>Phonic Words</vt:lpstr>
      <vt:lpstr>Phonic Words</vt:lpstr>
      <vt:lpstr>PowerPoint Presentation</vt:lpstr>
      <vt:lpstr>Phonics words –  Tricky Words</vt:lpstr>
      <vt:lpstr>Reading  opportunities in School</vt:lpstr>
      <vt:lpstr>School Reading Schemes</vt:lpstr>
      <vt:lpstr>PowerPoint Presentation</vt:lpstr>
      <vt:lpstr>Don’t forget…</vt:lpstr>
      <vt:lpstr>PowerPoint Presentation</vt:lpstr>
    </vt:vector>
  </TitlesOfParts>
  <Company>Herts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workshop</dc:title>
  <dc:creator>Ann Scorer</dc:creator>
  <cp:lastModifiedBy>Jane Bailey</cp:lastModifiedBy>
  <cp:revision>138</cp:revision>
  <cp:lastPrinted>2016-09-20T15:14:24Z</cp:lastPrinted>
  <dcterms:created xsi:type="dcterms:W3CDTF">2007-10-08T19:26:14Z</dcterms:created>
  <dcterms:modified xsi:type="dcterms:W3CDTF">2017-10-30T22:25:25Z</dcterms:modified>
</cp:coreProperties>
</file>